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9" d="100"/>
          <a:sy n="69" d="100"/>
        </p:scale>
        <p:origin x="756"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ctrTitle"/>
          </p:nvPr>
        </p:nvSpPr>
        <p:spPr>
          <a:xfrm>
            <a:off x="1371600" y="1803405"/>
            <a:ext cx="9448800" cy="1825096"/>
          </a:xfrm>
        </p:spPr>
        <p:txBody>
          <a:bodyPr anchor="b">
            <a:normAutofit/>
          </a:bodyPr>
          <a:lstStyle>
            <a:lvl1pPr algn="l">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371600" y="3632201"/>
            <a:ext cx="9448800" cy="685800"/>
          </a:xfrm>
        </p:spPr>
        <p:txBody>
          <a:bodyPr>
            <a:normAutofit/>
          </a:bodyPr>
          <a:lstStyle>
            <a:lvl1pPr marL="0" indent="0" algn="l">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a:xfrm>
            <a:off x="7909561" y="4314328"/>
            <a:ext cx="2910840" cy="374642"/>
          </a:xfrm>
        </p:spPr>
        <p:txBody>
          <a:bodyPr/>
          <a:lstStyle/>
          <a:p>
            <a:fld id="{0F1C1F8C-CC9B-4B43-A3F5-7288DB28A1B8}" type="datetimeFigureOut">
              <a:rPr lang="en-US" smtClean="0"/>
              <a:t>11/27/2021</a:t>
            </a:fld>
            <a:endParaRPr lang="en-US"/>
          </a:p>
        </p:txBody>
      </p:sp>
      <p:sp>
        <p:nvSpPr>
          <p:cNvPr id="5" name="Footer Placeholder 4"/>
          <p:cNvSpPr>
            <a:spLocks noGrp="1"/>
          </p:cNvSpPr>
          <p:nvPr>
            <p:ph type="ftr" sz="quarter" idx="11"/>
          </p:nvPr>
        </p:nvSpPr>
        <p:spPr>
          <a:xfrm>
            <a:off x="1371600" y="4323845"/>
            <a:ext cx="6400800" cy="365125"/>
          </a:xfrm>
        </p:spPr>
        <p:txBody>
          <a:bodyPr/>
          <a:lstStyle/>
          <a:p>
            <a:endParaRPr lang="en-US"/>
          </a:p>
        </p:txBody>
      </p:sp>
      <p:sp>
        <p:nvSpPr>
          <p:cNvPr id="6" name="Slide Number Placeholder 5"/>
          <p:cNvSpPr>
            <a:spLocks noGrp="1"/>
          </p:cNvSpPr>
          <p:nvPr>
            <p:ph type="sldNum" sz="quarter" idx="12"/>
          </p:nvPr>
        </p:nvSpPr>
        <p:spPr>
          <a:xfrm>
            <a:off x="8077200" y="1430866"/>
            <a:ext cx="2743200" cy="365125"/>
          </a:xfrm>
        </p:spPr>
        <p:txBody>
          <a:bodyPr/>
          <a:lstStyle/>
          <a:p>
            <a:fld id="{8857303C-F174-40BF-A5AF-1CF6764D903F}" type="slidenum">
              <a:rPr lang="en-US" smtClean="0"/>
              <a:t>‹#›</a:t>
            </a:fld>
            <a:endParaRPr lang="en-US"/>
          </a:p>
        </p:txBody>
      </p:sp>
    </p:spTree>
    <p:extLst>
      <p:ext uri="{BB962C8B-B14F-4D97-AF65-F5344CB8AC3E}">
        <p14:creationId xmlns:p14="http://schemas.microsoft.com/office/powerpoint/2010/main" val="5652770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777" y="4697360"/>
            <a:ext cx="10822034" cy="819355"/>
          </a:xfrm>
        </p:spPr>
        <p:txBody>
          <a:bodyPr anchor="b"/>
          <a:lstStyle>
            <a:lvl1pPr algn="l">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81727" y="941439"/>
            <a:ext cx="10821840" cy="3478161"/>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85800" y="5516715"/>
            <a:ext cx="10820400" cy="701969"/>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0F1C1F8C-CC9B-4B43-A3F5-7288DB28A1B8}" type="datetimeFigureOut">
              <a:rPr lang="en-US" smtClean="0"/>
              <a:t>11/27/2021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857303C-F174-40BF-A5AF-1CF6764D903F}" type="slidenum">
              <a:rPr lang="en-US" smtClean="0"/>
              <a:t>‹#›</a:t>
            </a:fld>
            <a:endParaRPr lang="en-US"/>
          </a:p>
        </p:txBody>
      </p:sp>
    </p:spTree>
    <p:extLst>
      <p:ext uri="{BB962C8B-B14F-4D97-AF65-F5344CB8AC3E}">
        <p14:creationId xmlns:p14="http://schemas.microsoft.com/office/powerpoint/2010/main" val="36537793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pic>
        <p:nvPicPr>
          <p:cNvPr id="8" name="Picture 7"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2"/>
            <a:ext cx="10820400" cy="2802467"/>
          </a:xfrm>
        </p:spPr>
        <p:txBody>
          <a:bodyPr anchor="ctr"/>
          <a:lstStyle>
            <a:lvl1pPr algn="l">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1024467" y="3649133"/>
            <a:ext cx="10130516" cy="99906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0F1C1F8C-CC9B-4B43-A3F5-7288DB28A1B8}" type="datetimeFigureOut">
              <a:rPr lang="en-US" smtClean="0"/>
              <a:t>11/27/2021</a:t>
            </a:fld>
            <a:endParaRPr lang="en-US"/>
          </a:p>
        </p:txBody>
      </p:sp>
      <p:sp>
        <p:nvSpPr>
          <p:cNvPr id="6" name="Footer Placeholder 5"/>
          <p:cNvSpPr>
            <a:spLocks noGrp="1"/>
          </p:cNvSpPr>
          <p:nvPr>
            <p:ph type="ftr" sz="quarter" idx="11"/>
          </p:nvPr>
        </p:nvSpPr>
        <p:spPr>
          <a:xfrm>
            <a:off x="685800" y="379941"/>
            <a:ext cx="6991492" cy="365125"/>
          </a:xfrm>
        </p:spPr>
        <p:txBody>
          <a:bodyPr/>
          <a:lstStyle/>
          <a:p>
            <a:endParaRPr lang="en-US"/>
          </a:p>
        </p:txBody>
      </p:sp>
      <p:sp>
        <p:nvSpPr>
          <p:cNvPr id="7" name="Slide Number Placeholder 6"/>
          <p:cNvSpPr>
            <a:spLocks noGrp="1"/>
          </p:cNvSpPr>
          <p:nvPr>
            <p:ph type="sldNum" sz="quarter" idx="12"/>
          </p:nvPr>
        </p:nvSpPr>
        <p:spPr>
          <a:xfrm>
            <a:off x="10862452" y="381000"/>
            <a:ext cx="643748" cy="365125"/>
          </a:xfrm>
        </p:spPr>
        <p:txBody>
          <a:bodyPr/>
          <a:lstStyle/>
          <a:p>
            <a:fld id="{8857303C-F174-40BF-A5AF-1CF6764D903F}" type="slidenum">
              <a:rPr lang="en-US" smtClean="0"/>
              <a:t>‹#›</a:t>
            </a:fld>
            <a:endParaRPr lang="en-US"/>
          </a:p>
        </p:txBody>
      </p:sp>
    </p:spTree>
    <p:extLst>
      <p:ext uri="{BB962C8B-B14F-4D97-AF65-F5344CB8AC3E}">
        <p14:creationId xmlns:p14="http://schemas.microsoft.com/office/powerpoint/2010/main" val="104915794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pic>
        <p:nvPicPr>
          <p:cNvPr id="13" name="Picture 12"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67" y="753533"/>
            <a:ext cx="10151533" cy="2604495"/>
          </a:xfrm>
        </p:spPr>
        <p:txBody>
          <a:bodyPr anchor="ctr"/>
          <a:lstStyle>
            <a:lvl1pPr algn="l">
              <a:defRPr sz="3200"/>
            </a:lvl1pPr>
          </a:lstStyle>
          <a:p>
            <a:r>
              <a:rPr lang="en-US" smtClean="0"/>
              <a:t>Click to edit Master title style</a:t>
            </a:r>
            <a:endParaRPr lang="en-US" dirty="0"/>
          </a:p>
        </p:txBody>
      </p:sp>
      <p:sp>
        <p:nvSpPr>
          <p:cNvPr id="12" name="Text Placeholder 3"/>
          <p:cNvSpPr>
            <a:spLocks noGrp="1"/>
          </p:cNvSpPr>
          <p:nvPr>
            <p:ph type="body" sz="half" idx="13"/>
          </p:nvPr>
        </p:nvSpPr>
        <p:spPr>
          <a:xfrm>
            <a:off x="1303865" y="3365556"/>
            <a:ext cx="9592736" cy="444443"/>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4" name="Text Placeholder 3"/>
          <p:cNvSpPr>
            <a:spLocks noGrp="1"/>
          </p:cNvSpPr>
          <p:nvPr>
            <p:ph type="body" sz="half" idx="2"/>
          </p:nvPr>
        </p:nvSpPr>
        <p:spPr>
          <a:xfrm>
            <a:off x="1024467" y="3959862"/>
            <a:ext cx="10151533" cy="679871"/>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0F1C1F8C-CC9B-4B43-A3F5-7288DB28A1B8}" type="datetimeFigureOut">
              <a:rPr lang="en-US" smtClean="0"/>
              <a:t>11/27/2021</a:t>
            </a:fld>
            <a:endParaRPr lang="en-US"/>
          </a:p>
        </p:txBody>
      </p:sp>
      <p:sp>
        <p:nvSpPr>
          <p:cNvPr id="6" name="Footer Placeholder 5"/>
          <p:cNvSpPr>
            <a:spLocks noGrp="1"/>
          </p:cNvSpPr>
          <p:nvPr>
            <p:ph type="ftr" sz="quarter" idx="11"/>
          </p:nvPr>
        </p:nvSpPr>
        <p:spPr>
          <a:xfrm>
            <a:off x="685800" y="379941"/>
            <a:ext cx="6991492" cy="365125"/>
          </a:xfrm>
        </p:spPr>
        <p:txBody>
          <a:bodyPr/>
          <a:lstStyle/>
          <a:p>
            <a:endParaRPr lang="en-US"/>
          </a:p>
        </p:txBody>
      </p:sp>
      <p:sp>
        <p:nvSpPr>
          <p:cNvPr id="7" name="Slide Number Placeholder 6"/>
          <p:cNvSpPr>
            <a:spLocks noGrp="1"/>
          </p:cNvSpPr>
          <p:nvPr>
            <p:ph type="sldNum" sz="quarter" idx="12"/>
          </p:nvPr>
        </p:nvSpPr>
        <p:spPr>
          <a:xfrm>
            <a:off x="10862452" y="381000"/>
            <a:ext cx="643748" cy="365125"/>
          </a:xfrm>
        </p:spPr>
        <p:txBody>
          <a:bodyPr/>
          <a:lstStyle/>
          <a:p>
            <a:fld id="{8857303C-F174-40BF-A5AF-1CF6764D903F}" type="slidenum">
              <a:rPr lang="en-US" smtClean="0"/>
              <a:t>‹#›</a:t>
            </a:fld>
            <a:endParaRPr lang="en-US"/>
          </a:p>
        </p:txBody>
      </p:sp>
      <p:sp>
        <p:nvSpPr>
          <p:cNvPr id="9" name="TextBox 8"/>
          <p:cNvSpPr txBox="1"/>
          <p:nvPr/>
        </p:nvSpPr>
        <p:spPr>
          <a:xfrm>
            <a:off x="476250" y="93345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0" name="TextBox 9"/>
          <p:cNvSpPr txBox="1"/>
          <p:nvPr/>
        </p:nvSpPr>
        <p:spPr>
          <a:xfrm>
            <a:off x="10984230" y="270129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239353992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pic>
        <p:nvPicPr>
          <p:cNvPr id="9" name="Picture 8"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95" y="1124701"/>
            <a:ext cx="10146186" cy="2511835"/>
          </a:xfrm>
        </p:spPr>
        <p:txBody>
          <a:bodyPr anchor="b"/>
          <a:lstStyle>
            <a:lvl1pPr algn="l">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1024467" y="3648315"/>
            <a:ext cx="10144654" cy="99988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a:xfrm>
            <a:off x="7814452" y="378883"/>
            <a:ext cx="2910840" cy="365125"/>
          </a:xfrm>
        </p:spPr>
        <p:txBody>
          <a:bodyPr/>
          <a:lstStyle>
            <a:lvl1pPr algn="r">
              <a:defRPr/>
            </a:lvl1pPr>
          </a:lstStyle>
          <a:p>
            <a:fld id="{0F1C1F8C-CC9B-4B43-A3F5-7288DB28A1B8}" type="datetimeFigureOut">
              <a:rPr lang="en-US" smtClean="0"/>
              <a:t>11/27/2021</a:t>
            </a:fld>
            <a:endParaRPr lang="en-US"/>
          </a:p>
        </p:txBody>
      </p:sp>
      <p:sp>
        <p:nvSpPr>
          <p:cNvPr id="6" name="Footer Placeholder 5"/>
          <p:cNvSpPr>
            <a:spLocks noGrp="1"/>
          </p:cNvSpPr>
          <p:nvPr>
            <p:ph type="ftr" sz="quarter" idx="11"/>
          </p:nvPr>
        </p:nvSpPr>
        <p:spPr>
          <a:xfrm>
            <a:off x="685800" y="378883"/>
            <a:ext cx="6991492" cy="365125"/>
          </a:xfrm>
        </p:spPr>
        <p:txBody>
          <a:bodyPr/>
          <a:lstStyle/>
          <a:p>
            <a:endParaRPr lang="en-US"/>
          </a:p>
        </p:txBody>
      </p:sp>
      <p:sp>
        <p:nvSpPr>
          <p:cNvPr id="7" name="Slide Number Placeholder 6"/>
          <p:cNvSpPr>
            <a:spLocks noGrp="1"/>
          </p:cNvSpPr>
          <p:nvPr>
            <p:ph type="sldNum" sz="quarter" idx="12"/>
          </p:nvPr>
        </p:nvSpPr>
        <p:spPr>
          <a:xfrm>
            <a:off x="10862452" y="381000"/>
            <a:ext cx="643748" cy="365125"/>
          </a:xfrm>
        </p:spPr>
        <p:txBody>
          <a:bodyPr/>
          <a:lstStyle/>
          <a:p>
            <a:fld id="{8857303C-F174-40BF-A5AF-1CF6764D903F}" type="slidenum">
              <a:rPr lang="en-US" smtClean="0"/>
              <a:t>‹#›</a:t>
            </a:fld>
            <a:endParaRPr lang="en-US"/>
          </a:p>
        </p:txBody>
      </p:sp>
    </p:spTree>
    <p:extLst>
      <p:ext uri="{BB962C8B-B14F-4D97-AF65-F5344CB8AC3E}">
        <p14:creationId xmlns:p14="http://schemas.microsoft.com/office/powerpoint/2010/main" val="367706274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2895600" y="761999"/>
            <a:ext cx="8610599" cy="1303867"/>
          </a:xfrm>
        </p:spPr>
        <p:txBody>
          <a:bodyPr/>
          <a:lstStyle/>
          <a:p>
            <a:r>
              <a:rPr lang="en-US" smtClean="0"/>
              <a:t>Click to edit Master title style</a:t>
            </a:r>
            <a:endParaRPr lang="en-US" dirty="0"/>
          </a:p>
        </p:txBody>
      </p:sp>
      <p:sp>
        <p:nvSpPr>
          <p:cNvPr id="7" name="Text Placeholder 2"/>
          <p:cNvSpPr>
            <a:spLocks noGrp="1"/>
          </p:cNvSpPr>
          <p:nvPr>
            <p:ph type="body" idx="1"/>
          </p:nvPr>
        </p:nvSpPr>
        <p:spPr>
          <a:xfrm>
            <a:off x="685800" y="2202080"/>
            <a:ext cx="3456432" cy="617320"/>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8" name="Text Placeholder 3"/>
          <p:cNvSpPr>
            <a:spLocks noGrp="1"/>
          </p:cNvSpPr>
          <p:nvPr>
            <p:ph type="body" sz="half" idx="15"/>
          </p:nvPr>
        </p:nvSpPr>
        <p:spPr>
          <a:xfrm>
            <a:off x="685799"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9" name="Text Placeholder 4"/>
          <p:cNvSpPr>
            <a:spLocks noGrp="1"/>
          </p:cNvSpPr>
          <p:nvPr>
            <p:ph type="body" sz="quarter" idx="3"/>
          </p:nvPr>
        </p:nvSpPr>
        <p:spPr>
          <a:xfrm>
            <a:off x="4368800" y="2201333"/>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0" name="Text Placeholder 3"/>
          <p:cNvSpPr>
            <a:spLocks noGrp="1"/>
          </p:cNvSpPr>
          <p:nvPr>
            <p:ph type="body" sz="half" idx="16"/>
          </p:nvPr>
        </p:nvSpPr>
        <p:spPr>
          <a:xfrm>
            <a:off x="4366858" y="2904067"/>
            <a:ext cx="3456432" cy="331461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1" name="Text Placeholder 4"/>
          <p:cNvSpPr>
            <a:spLocks noGrp="1"/>
          </p:cNvSpPr>
          <p:nvPr>
            <p:ph type="body" sz="quarter" idx="13"/>
          </p:nvPr>
        </p:nvSpPr>
        <p:spPr>
          <a:xfrm>
            <a:off x="8051800" y="2192866"/>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2" name="Text Placeholder 3"/>
          <p:cNvSpPr>
            <a:spLocks noGrp="1"/>
          </p:cNvSpPr>
          <p:nvPr>
            <p:ph type="body" sz="half" idx="17"/>
          </p:nvPr>
        </p:nvSpPr>
        <p:spPr>
          <a:xfrm>
            <a:off x="8051801"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3" name="Date Placeholder 2"/>
          <p:cNvSpPr>
            <a:spLocks noGrp="1"/>
          </p:cNvSpPr>
          <p:nvPr>
            <p:ph type="dt" sz="half" idx="10"/>
          </p:nvPr>
        </p:nvSpPr>
        <p:spPr/>
        <p:txBody>
          <a:bodyPr/>
          <a:lstStyle/>
          <a:p>
            <a:fld id="{0F1C1F8C-CC9B-4B43-A3F5-7288DB28A1B8}" type="datetimeFigureOut">
              <a:rPr lang="en-US" smtClean="0"/>
              <a:t>11/27/2021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857303C-F174-40BF-A5AF-1CF6764D903F}" type="slidenum">
              <a:rPr lang="en-US" smtClean="0"/>
              <a:t>‹#›</a:t>
            </a:fld>
            <a:endParaRPr lang="en-US"/>
          </a:p>
        </p:txBody>
      </p:sp>
    </p:spTree>
    <p:extLst>
      <p:ext uri="{BB962C8B-B14F-4D97-AF65-F5344CB8AC3E}">
        <p14:creationId xmlns:p14="http://schemas.microsoft.com/office/powerpoint/2010/main" val="286327533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2895600" y="762000"/>
            <a:ext cx="8610599" cy="1295400"/>
          </a:xfrm>
        </p:spPr>
        <p:txBody>
          <a:bodyPr/>
          <a:lstStyle/>
          <a:p>
            <a:r>
              <a:rPr lang="en-US" smtClean="0"/>
              <a:t>Click to edit Master title style</a:t>
            </a:r>
            <a:endParaRPr lang="en-US" dirty="0"/>
          </a:p>
        </p:txBody>
      </p:sp>
      <p:sp>
        <p:nvSpPr>
          <p:cNvPr id="19" name="Text Placeholder 2"/>
          <p:cNvSpPr>
            <a:spLocks noGrp="1"/>
          </p:cNvSpPr>
          <p:nvPr>
            <p:ph type="body" idx="1"/>
          </p:nvPr>
        </p:nvSpPr>
        <p:spPr>
          <a:xfrm>
            <a:off x="688618" y="4191000"/>
            <a:ext cx="3451582"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0" name="Picture Placeholder 2"/>
          <p:cNvSpPr>
            <a:spLocks noGrp="1" noChangeAspect="1"/>
          </p:cNvSpPr>
          <p:nvPr>
            <p:ph type="pic" idx="15"/>
          </p:nvPr>
        </p:nvSpPr>
        <p:spPr>
          <a:xfrm>
            <a:off x="688618" y="2362200"/>
            <a:ext cx="3451582"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1" name="Text Placeholder 3"/>
          <p:cNvSpPr>
            <a:spLocks noGrp="1"/>
          </p:cNvSpPr>
          <p:nvPr>
            <p:ph type="body" sz="half" idx="18"/>
          </p:nvPr>
        </p:nvSpPr>
        <p:spPr>
          <a:xfrm>
            <a:off x="688618" y="4873764"/>
            <a:ext cx="3451582"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22" name="Text Placeholder 4"/>
          <p:cNvSpPr>
            <a:spLocks noGrp="1"/>
          </p:cNvSpPr>
          <p:nvPr>
            <p:ph type="body" sz="quarter" idx="3"/>
          </p:nvPr>
        </p:nvSpPr>
        <p:spPr>
          <a:xfrm>
            <a:off x="4374263" y="4191000"/>
            <a:ext cx="3448935"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3" name="Picture Placeholder 2"/>
          <p:cNvSpPr>
            <a:spLocks noGrp="1" noChangeAspect="1"/>
          </p:cNvSpPr>
          <p:nvPr>
            <p:ph type="pic" idx="21"/>
          </p:nvPr>
        </p:nvSpPr>
        <p:spPr>
          <a:xfrm>
            <a:off x="4374263" y="2362200"/>
            <a:ext cx="3448936"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19"/>
          </p:nvPr>
        </p:nvSpPr>
        <p:spPr>
          <a:xfrm>
            <a:off x="4374264" y="4873763"/>
            <a:ext cx="344893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25" name="Text Placeholder 4"/>
          <p:cNvSpPr>
            <a:spLocks noGrp="1"/>
          </p:cNvSpPr>
          <p:nvPr>
            <p:ph type="body" sz="quarter" idx="13"/>
          </p:nvPr>
        </p:nvSpPr>
        <p:spPr>
          <a:xfrm>
            <a:off x="8049731" y="4191000"/>
            <a:ext cx="3456469"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6" name="Picture Placeholder 2"/>
          <p:cNvSpPr>
            <a:spLocks noGrp="1" noChangeAspect="1"/>
          </p:cNvSpPr>
          <p:nvPr>
            <p:ph type="pic" idx="22"/>
          </p:nvPr>
        </p:nvSpPr>
        <p:spPr>
          <a:xfrm>
            <a:off x="8049855" y="2362200"/>
            <a:ext cx="3447878"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7" name="Text Placeholder 3"/>
          <p:cNvSpPr>
            <a:spLocks noGrp="1"/>
          </p:cNvSpPr>
          <p:nvPr>
            <p:ph type="body" sz="half" idx="20"/>
          </p:nvPr>
        </p:nvSpPr>
        <p:spPr>
          <a:xfrm>
            <a:off x="8049731" y="4873761"/>
            <a:ext cx="345244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3" name="Date Placeholder 2"/>
          <p:cNvSpPr>
            <a:spLocks noGrp="1"/>
          </p:cNvSpPr>
          <p:nvPr>
            <p:ph type="dt" sz="half" idx="10"/>
          </p:nvPr>
        </p:nvSpPr>
        <p:spPr/>
        <p:txBody>
          <a:bodyPr/>
          <a:lstStyle/>
          <a:p>
            <a:fld id="{0F1C1F8C-CC9B-4B43-A3F5-7288DB28A1B8}" type="datetimeFigureOut">
              <a:rPr lang="en-US" smtClean="0"/>
              <a:t>11/27/2021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857303C-F174-40BF-A5AF-1CF6764D903F}" type="slidenum">
              <a:rPr lang="en-US" smtClean="0"/>
              <a:t>‹#›</a:t>
            </a:fld>
            <a:endParaRPr lang="en-US"/>
          </a:p>
        </p:txBody>
      </p:sp>
    </p:spTree>
    <p:extLst>
      <p:ext uri="{BB962C8B-B14F-4D97-AF65-F5344CB8AC3E}">
        <p14:creationId xmlns:p14="http://schemas.microsoft.com/office/powerpoint/2010/main" val="114515942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5800" y="2194559"/>
            <a:ext cx="10820400" cy="4024125"/>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F1C1F8C-CC9B-4B43-A3F5-7288DB28A1B8}" type="datetimeFigureOut">
              <a:rPr lang="en-US" smtClean="0"/>
              <a:t>11/27/2021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857303C-F174-40BF-A5AF-1CF6764D903F}" type="slidenum">
              <a:rPr lang="en-US" smtClean="0"/>
              <a:t>‹#›</a:t>
            </a:fld>
            <a:endParaRPr lang="en-US"/>
          </a:p>
        </p:txBody>
      </p:sp>
    </p:spTree>
    <p:extLst>
      <p:ext uri="{BB962C8B-B14F-4D97-AF65-F5344CB8AC3E}">
        <p14:creationId xmlns:p14="http://schemas.microsoft.com/office/powerpoint/2010/main" val="205767972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pic>
        <p:nvPicPr>
          <p:cNvPr id="8" name="Picture 7"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Vertical Title 1"/>
          <p:cNvSpPr>
            <a:spLocks noGrp="1"/>
          </p:cNvSpPr>
          <p:nvPr>
            <p:ph type="title" orient="vert"/>
          </p:nvPr>
        </p:nvSpPr>
        <p:spPr>
          <a:xfrm>
            <a:off x="9448800" y="745066"/>
            <a:ext cx="2057400" cy="3903133"/>
          </a:xfrm>
        </p:spPr>
        <p:txBody>
          <a:bodyPr vert="eaVert"/>
          <a:lstStyle>
            <a:lvl1pPr algn="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024466" y="745067"/>
            <a:ext cx="8204201" cy="3903133"/>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7814452" y="379941"/>
            <a:ext cx="2910840" cy="365125"/>
          </a:xfrm>
        </p:spPr>
        <p:txBody>
          <a:bodyPr/>
          <a:lstStyle>
            <a:lvl1pPr algn="r">
              <a:defRPr/>
            </a:lvl1pPr>
          </a:lstStyle>
          <a:p>
            <a:fld id="{0F1C1F8C-CC9B-4B43-A3F5-7288DB28A1B8}" type="datetimeFigureOut">
              <a:rPr lang="en-US" smtClean="0"/>
              <a:t>11/27/2021</a:t>
            </a:fld>
            <a:endParaRPr lang="en-US"/>
          </a:p>
        </p:txBody>
      </p:sp>
      <p:sp>
        <p:nvSpPr>
          <p:cNvPr id="5" name="Footer Placeholder 4"/>
          <p:cNvSpPr>
            <a:spLocks noGrp="1"/>
          </p:cNvSpPr>
          <p:nvPr>
            <p:ph type="ftr" sz="quarter" idx="11"/>
          </p:nvPr>
        </p:nvSpPr>
        <p:spPr>
          <a:xfrm>
            <a:off x="685800" y="381000"/>
            <a:ext cx="6991492" cy="365125"/>
          </a:xfrm>
        </p:spPr>
        <p:txBody>
          <a:bodyPr/>
          <a:lstStyle/>
          <a:p>
            <a:endParaRPr lang="en-US"/>
          </a:p>
        </p:txBody>
      </p:sp>
      <p:sp>
        <p:nvSpPr>
          <p:cNvPr id="6" name="Slide Number Placeholder 5"/>
          <p:cNvSpPr>
            <a:spLocks noGrp="1"/>
          </p:cNvSpPr>
          <p:nvPr>
            <p:ph type="sldNum" sz="quarter" idx="12"/>
          </p:nvPr>
        </p:nvSpPr>
        <p:spPr>
          <a:xfrm>
            <a:off x="10862452" y="381000"/>
            <a:ext cx="643748" cy="365125"/>
          </a:xfrm>
        </p:spPr>
        <p:txBody>
          <a:bodyPr/>
          <a:lstStyle/>
          <a:p>
            <a:fld id="{8857303C-F174-40BF-A5AF-1CF6764D903F}" type="slidenum">
              <a:rPr lang="en-US" smtClean="0"/>
              <a:t>‹#›</a:t>
            </a:fld>
            <a:endParaRPr lang="en-US"/>
          </a:p>
        </p:txBody>
      </p:sp>
    </p:spTree>
    <p:extLst>
      <p:ext uri="{BB962C8B-B14F-4D97-AF65-F5344CB8AC3E}">
        <p14:creationId xmlns:p14="http://schemas.microsoft.com/office/powerpoint/2010/main" val="17216331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F1C1F8C-CC9B-4B43-A3F5-7288DB28A1B8}" type="datetimeFigureOut">
              <a:rPr lang="en-US" smtClean="0"/>
              <a:t>11/27/2021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857303C-F174-40BF-A5AF-1CF6764D903F}" type="slidenum">
              <a:rPr lang="en-US" smtClean="0"/>
              <a:t>‹#›</a:t>
            </a:fld>
            <a:endParaRPr lang="en-US"/>
          </a:p>
        </p:txBody>
      </p:sp>
    </p:spTree>
    <p:extLst>
      <p:ext uri="{BB962C8B-B14F-4D97-AF65-F5344CB8AC3E}">
        <p14:creationId xmlns:p14="http://schemas.microsoft.com/office/powerpoint/2010/main" val="12018155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pic>
        <p:nvPicPr>
          <p:cNvPr id="9" name="Picture 8"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3"/>
            <a:ext cx="10820399" cy="2801935"/>
          </a:xfrm>
        </p:spPr>
        <p:txBody>
          <a:bodyPr anchor="b">
            <a:normAutofit/>
          </a:bodyPr>
          <a:lstStyle>
            <a:lvl1pPr algn="r">
              <a:defRPr sz="4000"/>
            </a:lvl1pPr>
          </a:lstStyle>
          <a:p>
            <a:r>
              <a:rPr lang="en-US" smtClean="0"/>
              <a:t>Click to edit Master title style</a:t>
            </a:r>
            <a:endParaRPr lang="en-US" dirty="0"/>
          </a:p>
        </p:txBody>
      </p:sp>
      <p:sp>
        <p:nvSpPr>
          <p:cNvPr id="3" name="Text Placeholder 2"/>
          <p:cNvSpPr>
            <a:spLocks noGrp="1"/>
          </p:cNvSpPr>
          <p:nvPr>
            <p:ph type="body" idx="1"/>
          </p:nvPr>
        </p:nvSpPr>
        <p:spPr>
          <a:xfrm>
            <a:off x="1024467" y="3641725"/>
            <a:ext cx="10490200" cy="955675"/>
          </a:xfrm>
        </p:spPr>
        <p:txBody>
          <a:bodyPr>
            <a:normAutofit/>
          </a:bodyPr>
          <a:lstStyle>
            <a:lvl1pPr marL="0" indent="0" algn="r">
              <a:buNone/>
              <a:defRPr sz="22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a:xfrm>
            <a:off x="7814452" y="381000"/>
            <a:ext cx="2910840" cy="365125"/>
          </a:xfrm>
        </p:spPr>
        <p:txBody>
          <a:bodyPr/>
          <a:lstStyle>
            <a:lvl1pPr algn="r">
              <a:defRPr/>
            </a:lvl1pPr>
          </a:lstStyle>
          <a:p>
            <a:fld id="{0F1C1F8C-CC9B-4B43-A3F5-7288DB28A1B8}" type="datetimeFigureOut">
              <a:rPr lang="en-US" smtClean="0"/>
              <a:t>11/27/2021</a:t>
            </a:fld>
            <a:endParaRPr lang="en-US"/>
          </a:p>
        </p:txBody>
      </p:sp>
      <p:sp>
        <p:nvSpPr>
          <p:cNvPr id="5" name="Footer Placeholder 4"/>
          <p:cNvSpPr>
            <a:spLocks noGrp="1"/>
          </p:cNvSpPr>
          <p:nvPr>
            <p:ph type="ftr" sz="quarter" idx="11"/>
          </p:nvPr>
        </p:nvSpPr>
        <p:spPr>
          <a:xfrm>
            <a:off x="685800" y="381001"/>
            <a:ext cx="6991492" cy="364065"/>
          </a:xfrm>
        </p:spPr>
        <p:txBody>
          <a:bodyPr/>
          <a:lstStyle/>
          <a:p>
            <a:endParaRPr lang="en-US"/>
          </a:p>
        </p:txBody>
      </p:sp>
      <p:sp>
        <p:nvSpPr>
          <p:cNvPr id="6" name="Slide Number Placeholder 5"/>
          <p:cNvSpPr>
            <a:spLocks noGrp="1"/>
          </p:cNvSpPr>
          <p:nvPr>
            <p:ph type="sldNum" sz="quarter" idx="12"/>
          </p:nvPr>
        </p:nvSpPr>
        <p:spPr>
          <a:xfrm>
            <a:off x="10862452" y="381000"/>
            <a:ext cx="643748" cy="365125"/>
          </a:xfrm>
        </p:spPr>
        <p:txBody>
          <a:bodyPr/>
          <a:lstStyle/>
          <a:p>
            <a:fld id="{8857303C-F174-40BF-A5AF-1CF6764D903F}" type="slidenum">
              <a:rPr lang="en-US" smtClean="0"/>
              <a:t>‹#›</a:t>
            </a:fld>
            <a:endParaRPr lang="en-US"/>
          </a:p>
        </p:txBody>
      </p:sp>
    </p:spTree>
    <p:extLst>
      <p:ext uri="{BB962C8B-B14F-4D97-AF65-F5344CB8AC3E}">
        <p14:creationId xmlns:p14="http://schemas.microsoft.com/office/powerpoint/2010/main" val="21653318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85800" y="2194559"/>
            <a:ext cx="5334000" cy="4024125"/>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72200" y="2194559"/>
            <a:ext cx="5334000" cy="4024125"/>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0F1C1F8C-CC9B-4B43-A3F5-7288DB28A1B8}" type="datetimeFigureOut">
              <a:rPr lang="en-US" smtClean="0"/>
              <a:t>11/27/2021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857303C-F174-40BF-A5AF-1CF6764D903F}" type="slidenum">
              <a:rPr lang="en-US" smtClean="0"/>
              <a:t>‹#›</a:t>
            </a:fld>
            <a:endParaRPr lang="en-US"/>
          </a:p>
        </p:txBody>
      </p:sp>
    </p:spTree>
    <p:extLst>
      <p:ext uri="{BB962C8B-B14F-4D97-AF65-F5344CB8AC3E}">
        <p14:creationId xmlns:p14="http://schemas.microsoft.com/office/powerpoint/2010/main" val="42370591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895600" y="762000"/>
            <a:ext cx="8610600" cy="1295400"/>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914409" y="2183802"/>
            <a:ext cx="5079991"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85800" y="3132666"/>
            <a:ext cx="5311775" cy="3086019"/>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400800" y="2183802"/>
            <a:ext cx="5105400"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3132666"/>
            <a:ext cx="5334000" cy="3086019"/>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0F1C1F8C-CC9B-4B43-A3F5-7288DB28A1B8}" type="datetimeFigureOut">
              <a:rPr lang="en-US" smtClean="0"/>
              <a:t>11/27/2021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857303C-F174-40BF-A5AF-1CF6764D903F}" type="slidenum">
              <a:rPr lang="en-US" smtClean="0"/>
              <a:t>‹#›</a:t>
            </a:fld>
            <a:endParaRPr lang="en-US"/>
          </a:p>
        </p:txBody>
      </p:sp>
    </p:spTree>
    <p:extLst>
      <p:ext uri="{BB962C8B-B14F-4D97-AF65-F5344CB8AC3E}">
        <p14:creationId xmlns:p14="http://schemas.microsoft.com/office/powerpoint/2010/main" val="524549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0F1C1F8C-CC9B-4B43-A3F5-7288DB28A1B8}" type="datetimeFigureOut">
              <a:rPr lang="en-US" smtClean="0"/>
              <a:t>11/27/2021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857303C-F174-40BF-A5AF-1CF6764D903F}" type="slidenum">
              <a:rPr lang="en-US" smtClean="0"/>
              <a:t>‹#›</a:t>
            </a:fld>
            <a:endParaRPr lang="en-US"/>
          </a:p>
        </p:txBody>
      </p:sp>
    </p:spTree>
    <p:extLst>
      <p:ext uri="{BB962C8B-B14F-4D97-AF65-F5344CB8AC3E}">
        <p14:creationId xmlns:p14="http://schemas.microsoft.com/office/powerpoint/2010/main" val="18701893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F1C1F8C-CC9B-4B43-A3F5-7288DB28A1B8}" type="datetimeFigureOut">
              <a:rPr lang="en-US" smtClean="0"/>
              <a:t>11/27/2021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857303C-F174-40BF-A5AF-1CF6764D903F}" type="slidenum">
              <a:rPr lang="en-US" smtClean="0"/>
              <a:t>‹#›</a:t>
            </a:fld>
            <a:endParaRPr lang="en-US"/>
          </a:p>
        </p:txBody>
      </p:sp>
    </p:spTree>
    <p:extLst>
      <p:ext uri="{BB962C8B-B14F-4D97-AF65-F5344CB8AC3E}">
        <p14:creationId xmlns:p14="http://schemas.microsoft.com/office/powerpoint/2010/main" val="33213746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4114800" cy="1600200"/>
          </a:xfrm>
        </p:spPr>
        <p:txBody>
          <a:bodyPr anchor="b"/>
          <a:lstStyle>
            <a:lvl1pPr algn="l">
              <a:defRPr sz="3200"/>
            </a:lvl1pPr>
          </a:lstStyle>
          <a:p>
            <a:r>
              <a:rPr lang="en-US" smtClean="0"/>
              <a:t>Click to edit Master title style</a:t>
            </a:r>
            <a:endParaRPr lang="en-US" dirty="0"/>
          </a:p>
        </p:txBody>
      </p:sp>
      <p:sp>
        <p:nvSpPr>
          <p:cNvPr id="3" name="Content Placeholder 2"/>
          <p:cNvSpPr>
            <a:spLocks noGrp="1"/>
          </p:cNvSpPr>
          <p:nvPr>
            <p:ph idx="1"/>
          </p:nvPr>
        </p:nvSpPr>
        <p:spPr>
          <a:xfrm>
            <a:off x="4995582" y="746759"/>
            <a:ext cx="6510618" cy="5471925"/>
          </a:xfrm>
        </p:spPr>
        <p:txBody>
          <a:bodyPr anchor="ct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85800" y="3124199"/>
            <a:ext cx="411480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0F1C1F8C-CC9B-4B43-A3F5-7288DB28A1B8}" type="datetimeFigureOut">
              <a:rPr lang="en-US" smtClean="0"/>
              <a:t>11/27/2021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857303C-F174-40BF-A5AF-1CF6764D903F}" type="slidenum">
              <a:rPr lang="en-US" smtClean="0"/>
              <a:t>‹#›</a:t>
            </a:fld>
            <a:endParaRPr lang="en-US"/>
          </a:p>
        </p:txBody>
      </p:sp>
    </p:spTree>
    <p:extLst>
      <p:ext uri="{BB962C8B-B14F-4D97-AF65-F5344CB8AC3E}">
        <p14:creationId xmlns:p14="http://schemas.microsoft.com/office/powerpoint/2010/main" val="33816156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6873240" cy="1600200"/>
          </a:xfrm>
        </p:spPr>
        <p:txBody>
          <a:bodyPr anchor="b"/>
          <a:lstStyle>
            <a:lvl1pPr algn="l">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7861238" y="751241"/>
            <a:ext cx="3644962" cy="5467443"/>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85800" y="3124199"/>
            <a:ext cx="687324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0F1C1F8C-CC9B-4B43-A3F5-7288DB28A1B8}" type="datetimeFigureOut">
              <a:rPr lang="en-US" smtClean="0"/>
              <a:t>11/27/2021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857303C-F174-40BF-A5AF-1CF6764D903F}" type="slidenum">
              <a:rPr lang="en-US" smtClean="0"/>
              <a:t>‹#›</a:t>
            </a:fld>
            <a:endParaRPr lang="en-US"/>
          </a:p>
        </p:txBody>
      </p:sp>
    </p:spTree>
    <p:extLst>
      <p:ext uri="{BB962C8B-B14F-4D97-AF65-F5344CB8AC3E}">
        <p14:creationId xmlns:p14="http://schemas.microsoft.com/office/powerpoint/2010/main" val="3295286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descr="C0-HD-TOP.png"/>
          <p:cNvPicPr>
            <a:picLocks noChangeAspect="1"/>
          </p:cNvPicPr>
          <p:nvPr/>
        </p:nvPicPr>
        <p:blipFill>
          <a:blip r:embed="rId19">
            <a:extLst>
              <a:ext uri="{28A0092B-C50C-407E-A947-70E740481C1C}">
                <a14:useLocalDpi xmlns:a14="http://schemas.microsoft.com/office/drawing/2010/main" val="0"/>
              </a:ext>
            </a:extLst>
          </a:blip>
          <a:stretch>
            <a:fillRect/>
          </a:stretch>
        </p:blipFill>
        <p:spPr>
          <a:xfrm>
            <a:off x="0" y="0"/>
            <a:ext cx="12192000" cy="1441450"/>
          </a:xfrm>
          <a:prstGeom prst="rect">
            <a:avLst/>
          </a:prstGeom>
        </p:spPr>
      </p:pic>
      <p:sp>
        <p:nvSpPr>
          <p:cNvPr id="2" name="Title Placeholder 1"/>
          <p:cNvSpPr>
            <a:spLocks noGrp="1"/>
          </p:cNvSpPr>
          <p:nvPr>
            <p:ph type="title"/>
          </p:nvPr>
        </p:nvSpPr>
        <p:spPr>
          <a:xfrm>
            <a:off x="2895600" y="764373"/>
            <a:ext cx="8610600" cy="1293028"/>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85800" y="2194560"/>
            <a:ext cx="10820400" cy="4024125"/>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595360" y="6356350"/>
            <a:ext cx="291084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0F1C1F8C-CC9B-4B43-A3F5-7288DB28A1B8}" type="datetimeFigureOut">
              <a:rPr lang="en-US" smtClean="0"/>
              <a:t>11/27/2021</a:t>
            </a:fld>
            <a:endParaRPr lang="en-US"/>
          </a:p>
        </p:txBody>
      </p:sp>
      <p:sp>
        <p:nvSpPr>
          <p:cNvPr id="5" name="Footer Placeholder 4"/>
          <p:cNvSpPr>
            <a:spLocks noGrp="1"/>
          </p:cNvSpPr>
          <p:nvPr>
            <p:ph type="ftr" sz="quarter" idx="3"/>
          </p:nvPr>
        </p:nvSpPr>
        <p:spPr>
          <a:xfrm>
            <a:off x="685800" y="6355845"/>
            <a:ext cx="777240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763000" y="381000"/>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8857303C-F174-40BF-A5AF-1CF6764D903F}" type="slidenum">
              <a:rPr lang="en-US" smtClean="0"/>
              <a:t>‹#›</a:t>
            </a:fld>
            <a:endParaRPr lang="en-US"/>
          </a:p>
        </p:txBody>
      </p:sp>
    </p:spTree>
    <p:extLst>
      <p:ext uri="{BB962C8B-B14F-4D97-AF65-F5344CB8AC3E}">
        <p14:creationId xmlns:p14="http://schemas.microsoft.com/office/powerpoint/2010/main" val="1532688817"/>
      </p:ext>
    </p:extLst>
  </p:cSld>
  <p:clrMap bg1="dk1" tx1="lt1" bg2="dk2" tx2="lt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 id="2147483690" r:id="rId12"/>
    <p:sldLayoutId id="2147483691" r:id="rId13"/>
    <p:sldLayoutId id="2147483692" r:id="rId14"/>
    <p:sldLayoutId id="2147483693" r:id="rId15"/>
    <p:sldLayoutId id="2147483694" r:id="rId16"/>
    <p:sldLayoutId id="2147483695" r:id="rId17"/>
  </p:sldLayoutIdLst>
  <p:txStyles>
    <p:titleStyle>
      <a:lvl1pPr algn="r" defTabSz="914400" rtl="0" eaLnBrk="1" latinLnBrk="0" hangingPunct="1">
        <a:lnSpc>
          <a:spcPct val="90000"/>
        </a:lnSpc>
        <a:spcBef>
          <a:spcPct val="0"/>
        </a:spcBef>
        <a:buNone/>
        <a:defRPr sz="4000" kern="1200" cap="all" baseline="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369127" y="3405453"/>
            <a:ext cx="9448800" cy="1825096"/>
          </a:xfrm>
        </p:spPr>
        <p:txBody>
          <a:bodyPr>
            <a:normAutofit fontScale="90000"/>
          </a:bodyPr>
          <a:lstStyle/>
          <a:p>
            <a:r>
              <a:rPr lang="en-US" b="1" dirty="0" smtClean="0">
                <a:solidFill>
                  <a:srgbClr val="FF0000"/>
                </a:solidFill>
              </a:rPr>
              <a:t>PPT on GST for Students</a:t>
            </a:r>
            <a:br>
              <a:rPr lang="en-US" b="1" dirty="0" smtClean="0">
                <a:solidFill>
                  <a:srgbClr val="FF0000"/>
                </a:solidFill>
              </a:rPr>
            </a:br>
            <a:r>
              <a:rPr lang="en-US" b="1" dirty="0" smtClean="0"/>
              <a:t>(</a:t>
            </a:r>
            <a:r>
              <a:rPr lang="en-US" b="1" dirty="0"/>
              <a:t>the Salient Features of GST (The Goods and Service Tax</a:t>
            </a:r>
            <a:r>
              <a:rPr lang="en-US" b="1" dirty="0" smtClean="0"/>
              <a:t>) )</a:t>
            </a:r>
            <a:r>
              <a:rPr lang="en-US" b="1" dirty="0"/>
              <a:t/>
            </a:r>
            <a:br>
              <a:rPr lang="en-US" b="1" dirty="0"/>
            </a:br>
            <a:endParaRPr lang="en-US" b="1" dirty="0"/>
          </a:p>
        </p:txBody>
      </p:sp>
      <p:sp>
        <p:nvSpPr>
          <p:cNvPr id="3" name="Subtitle 2"/>
          <p:cNvSpPr>
            <a:spLocks noGrp="1"/>
          </p:cNvSpPr>
          <p:nvPr>
            <p:ph type="subTitle" idx="1"/>
          </p:nvPr>
        </p:nvSpPr>
        <p:spPr/>
        <p:txBody>
          <a:bodyPr/>
          <a:lstStyle/>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p:txBody>
      </p:sp>
    </p:spTree>
    <p:extLst>
      <p:ext uri="{BB962C8B-B14F-4D97-AF65-F5344CB8AC3E}">
        <p14:creationId xmlns:p14="http://schemas.microsoft.com/office/powerpoint/2010/main" val="31839850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34836" y="418009"/>
            <a:ext cx="8610600" cy="1293028"/>
          </a:xfrm>
        </p:spPr>
        <p:txBody>
          <a:bodyPr/>
          <a:lstStyle/>
          <a:p>
            <a:r>
              <a:rPr lang="en-US" sz="5400" b="1" dirty="0" err="1" smtClean="0">
                <a:solidFill>
                  <a:srgbClr val="FF0000"/>
                </a:solidFill>
              </a:rPr>
              <a:t>INtroduction</a:t>
            </a:r>
            <a:endParaRPr lang="en-US" b="1" dirty="0">
              <a:solidFill>
                <a:srgbClr val="FF0000"/>
              </a:solidFill>
            </a:endParaRPr>
          </a:p>
        </p:txBody>
      </p:sp>
      <p:sp>
        <p:nvSpPr>
          <p:cNvPr id="3" name="Content Placeholder 2"/>
          <p:cNvSpPr>
            <a:spLocks noGrp="1"/>
          </p:cNvSpPr>
          <p:nvPr>
            <p:ph idx="1"/>
          </p:nvPr>
        </p:nvSpPr>
        <p:spPr>
          <a:xfrm>
            <a:off x="408709" y="1945178"/>
            <a:ext cx="11353800" cy="4024125"/>
          </a:xfrm>
        </p:spPr>
        <p:txBody>
          <a:bodyPr>
            <a:noAutofit/>
          </a:bodyPr>
          <a:lstStyle/>
          <a:p>
            <a:pPr algn="ctr">
              <a:lnSpc>
                <a:spcPct val="150000"/>
              </a:lnSpc>
            </a:pPr>
            <a:r>
              <a:rPr lang="en-US" sz="2800" dirty="0"/>
              <a:t>The Goods and Service Tax (GST) came into force in India from 1 July 2017 through the 101st Amendment of the Constitution of India by the Indian government. It is a comprehensive tax imposed on the manufacture, sale, and use of goods and services. The most important advantage of GST is that the GST regime eliminates the tax on taxes, reduced the cost of goods. GST is mainly driven by technology.</a:t>
            </a:r>
          </a:p>
          <a:p>
            <a:pPr algn="ctr">
              <a:lnSpc>
                <a:spcPct val="150000"/>
              </a:lnSpc>
            </a:pPr>
            <a:r>
              <a:rPr lang="en-US" sz="2800" dirty="0"/>
              <a:t/>
            </a:r>
            <a:br>
              <a:rPr lang="en-US" sz="2800" dirty="0"/>
            </a:br>
            <a:endParaRPr lang="en-US" sz="2800" dirty="0"/>
          </a:p>
        </p:txBody>
      </p:sp>
    </p:spTree>
    <p:extLst>
      <p:ext uri="{BB962C8B-B14F-4D97-AF65-F5344CB8AC3E}">
        <p14:creationId xmlns:p14="http://schemas.microsoft.com/office/powerpoint/2010/main" val="39864509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FF0000"/>
                </a:solidFill>
              </a:rPr>
              <a:t>Salient Features of the Goods and Service Tax (GST)</a:t>
            </a:r>
            <a:endParaRPr lang="en-US" dirty="0">
              <a:solidFill>
                <a:srgbClr val="FF0000"/>
              </a:solidFill>
            </a:endParaRPr>
          </a:p>
        </p:txBody>
      </p:sp>
      <p:sp>
        <p:nvSpPr>
          <p:cNvPr id="3" name="Content Placeholder 2"/>
          <p:cNvSpPr>
            <a:spLocks noGrp="1"/>
          </p:cNvSpPr>
          <p:nvPr>
            <p:ph idx="1"/>
          </p:nvPr>
        </p:nvSpPr>
        <p:spPr>
          <a:xfrm>
            <a:off x="644236" y="2513214"/>
            <a:ext cx="11090564" cy="4024125"/>
          </a:xfrm>
        </p:spPr>
        <p:txBody>
          <a:bodyPr>
            <a:noAutofit/>
          </a:bodyPr>
          <a:lstStyle/>
          <a:p>
            <a:r>
              <a:rPr lang="en-US" sz="2800" b="1" dirty="0" smtClean="0"/>
              <a:t>1</a:t>
            </a:r>
            <a:r>
              <a:rPr lang="en-US" sz="2800" b="1" dirty="0"/>
              <a:t>)</a:t>
            </a:r>
            <a:r>
              <a:rPr lang="en-US" sz="2800" dirty="0"/>
              <a:t> Indian GST system is a dual GST system. there is two-component of </a:t>
            </a:r>
            <a:r>
              <a:rPr lang="en-US" sz="2800" dirty="0" err="1"/>
              <a:t>GST.i.e</a:t>
            </a:r>
            <a:r>
              <a:rPr lang="en-US" sz="2800" dirty="0"/>
              <a:t> –</a:t>
            </a:r>
            <a:br>
              <a:rPr lang="en-US" sz="2800" dirty="0"/>
            </a:br>
            <a:r>
              <a:rPr lang="en-US" sz="2800" dirty="0" err="1"/>
              <a:t>i</a:t>
            </a:r>
            <a:r>
              <a:rPr lang="en-US" sz="2800" dirty="0"/>
              <a:t>) Central GST (CGST) -CGST means GST levied by the central government</a:t>
            </a:r>
            <a:br>
              <a:rPr lang="en-US" sz="2800" dirty="0"/>
            </a:br>
            <a:r>
              <a:rPr lang="en-US" sz="2800" dirty="0"/>
              <a:t>ii) State/union territories GST (SGST/UTGST ) – SGST/UTGST means GST levied by the state government or union territories.</a:t>
            </a:r>
          </a:p>
          <a:p>
            <a:r>
              <a:rPr lang="en-US" sz="2800" b="1" dirty="0"/>
              <a:t>2)</a:t>
            </a:r>
            <a:r>
              <a:rPr lang="en-US" sz="2800" dirty="0"/>
              <a:t> CGST and SGST apply to all transactions of goods and services. In the new amendment, a new model has been adopted for interstate transactions known as IGST.</a:t>
            </a:r>
          </a:p>
          <a:p>
            <a:endParaRPr lang="en-US" sz="2800" dirty="0"/>
          </a:p>
        </p:txBody>
      </p:sp>
    </p:spTree>
    <p:extLst>
      <p:ext uri="{BB962C8B-B14F-4D97-AF65-F5344CB8AC3E}">
        <p14:creationId xmlns:p14="http://schemas.microsoft.com/office/powerpoint/2010/main" val="29221823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3182" y="1654234"/>
            <a:ext cx="10820400" cy="4024125"/>
          </a:xfrm>
        </p:spPr>
        <p:txBody>
          <a:bodyPr>
            <a:noAutofit/>
          </a:bodyPr>
          <a:lstStyle/>
          <a:p>
            <a:r>
              <a:rPr lang="en-US" sz="2400" b="1" dirty="0"/>
              <a:t>3) </a:t>
            </a:r>
            <a:r>
              <a:rPr lang="en-US" sz="2400" dirty="0"/>
              <a:t>GST changed the structure of indirect taxes in India. GST replaced many indirect taxes in India. For instance, the excise duty, VAT, services tax, etc.</a:t>
            </a:r>
          </a:p>
          <a:p>
            <a:r>
              <a:rPr lang="en-US" sz="2400" b="1" dirty="0">
                <a:solidFill>
                  <a:srgbClr val="FF0000"/>
                </a:solidFill>
              </a:rPr>
              <a:t>Taxes excluded by GST:</a:t>
            </a:r>
            <a:endParaRPr lang="en-US" sz="2400" dirty="0">
              <a:solidFill>
                <a:srgbClr val="FF0000"/>
              </a:solidFill>
            </a:endParaRPr>
          </a:p>
          <a:p>
            <a:r>
              <a:rPr lang="en-US" sz="2400" b="1" dirty="0">
                <a:solidFill>
                  <a:srgbClr val="FFFF00"/>
                </a:solidFill>
              </a:rPr>
              <a:t>Central Taxes</a:t>
            </a:r>
            <a:endParaRPr lang="en-US" sz="2400" dirty="0">
              <a:solidFill>
                <a:srgbClr val="FFFF00"/>
              </a:solidFill>
            </a:endParaRPr>
          </a:p>
          <a:p>
            <a:r>
              <a:rPr lang="en-US" sz="2400" dirty="0"/>
              <a:t>Central Excise Duty</a:t>
            </a:r>
          </a:p>
          <a:p>
            <a:r>
              <a:rPr lang="en-US" sz="2400" dirty="0"/>
              <a:t>Special Additional Duty of Customs</a:t>
            </a:r>
          </a:p>
          <a:p>
            <a:r>
              <a:rPr lang="en-US" sz="2400" dirty="0"/>
              <a:t>Additional Excise Duty</a:t>
            </a:r>
          </a:p>
          <a:p>
            <a:r>
              <a:rPr lang="en-US" sz="2400" dirty="0"/>
              <a:t>Additional Customs Duty</a:t>
            </a:r>
          </a:p>
          <a:p>
            <a:r>
              <a:rPr lang="en-US" sz="2400" dirty="0"/>
              <a:t>Service </a:t>
            </a:r>
            <a:r>
              <a:rPr lang="en-US" sz="2400" dirty="0" smtClean="0"/>
              <a:t>Tax</a:t>
            </a:r>
            <a:endParaRPr lang="en-US" sz="2400" dirty="0"/>
          </a:p>
        </p:txBody>
      </p:sp>
      <p:sp>
        <p:nvSpPr>
          <p:cNvPr id="4" name="TextBox 3"/>
          <p:cNvSpPr txBox="1"/>
          <p:nvPr/>
        </p:nvSpPr>
        <p:spPr>
          <a:xfrm>
            <a:off x="6497782" y="3103418"/>
            <a:ext cx="5098473" cy="3416320"/>
          </a:xfrm>
          <a:prstGeom prst="rect">
            <a:avLst/>
          </a:prstGeom>
          <a:noFill/>
        </p:spPr>
        <p:txBody>
          <a:bodyPr wrap="square" rtlCol="0">
            <a:spAutoFit/>
          </a:bodyPr>
          <a:lstStyle/>
          <a:p>
            <a:r>
              <a:rPr lang="en-US" sz="2400" b="1" dirty="0">
                <a:solidFill>
                  <a:srgbClr val="FFFF00"/>
                </a:solidFill>
              </a:rPr>
              <a:t>State Taxes</a:t>
            </a:r>
            <a:endParaRPr lang="en-US" sz="2400" dirty="0">
              <a:solidFill>
                <a:srgbClr val="FFFF00"/>
              </a:solidFill>
            </a:endParaRPr>
          </a:p>
          <a:p>
            <a:r>
              <a:rPr lang="en-US" sz="2400" dirty="0"/>
              <a:t>Sales Tax/Value Added Tax</a:t>
            </a:r>
          </a:p>
          <a:p>
            <a:r>
              <a:rPr lang="en-US" sz="2400" dirty="0"/>
              <a:t>Central Sales Tax</a:t>
            </a:r>
          </a:p>
          <a:p>
            <a:r>
              <a:rPr lang="en-US" sz="2400" dirty="0"/>
              <a:t>Entertainment Tax</a:t>
            </a:r>
          </a:p>
          <a:p>
            <a:r>
              <a:rPr lang="en-US" sz="2400" dirty="0"/>
              <a:t>Purchase Tax</a:t>
            </a:r>
          </a:p>
          <a:p>
            <a:r>
              <a:rPr lang="en-US" sz="2400" dirty="0" err="1"/>
              <a:t>Octroi</a:t>
            </a:r>
            <a:r>
              <a:rPr lang="en-US" sz="2400" dirty="0"/>
              <a:t> and Entry Tax</a:t>
            </a:r>
          </a:p>
          <a:p>
            <a:r>
              <a:rPr lang="en-US" sz="2400" dirty="0"/>
              <a:t>Taxes on Lottery, Betting</a:t>
            </a:r>
          </a:p>
          <a:p>
            <a:r>
              <a:rPr lang="en-US" sz="2400" dirty="0"/>
              <a:t>Luxury Tax</a:t>
            </a:r>
          </a:p>
          <a:p>
            <a:endParaRPr lang="en-US" sz="2400" dirty="0"/>
          </a:p>
        </p:txBody>
      </p:sp>
    </p:spTree>
    <p:extLst>
      <p:ext uri="{BB962C8B-B14F-4D97-AF65-F5344CB8AC3E}">
        <p14:creationId xmlns:p14="http://schemas.microsoft.com/office/powerpoint/2010/main" val="2435951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13509" y="1792778"/>
            <a:ext cx="10820400" cy="4024125"/>
          </a:xfrm>
        </p:spPr>
        <p:txBody>
          <a:bodyPr>
            <a:normAutofit/>
          </a:bodyPr>
          <a:lstStyle/>
          <a:p>
            <a:pPr algn="ctr"/>
            <a:r>
              <a:rPr lang="en-US" sz="2800" b="1" dirty="0"/>
              <a:t>4)</a:t>
            </a:r>
            <a:r>
              <a:rPr lang="en-US" sz="2800" dirty="0"/>
              <a:t> GST and state GST is not allowed except for the inter-state supply of goods and services under the IGST model</a:t>
            </a:r>
            <a:r>
              <a:rPr lang="en-US" sz="2800" dirty="0" smtClean="0"/>
              <a:t>.</a:t>
            </a:r>
          </a:p>
          <a:p>
            <a:pPr algn="ctr"/>
            <a:endParaRPr lang="en-US" sz="2800" dirty="0" smtClean="0"/>
          </a:p>
          <a:p>
            <a:pPr algn="ctr"/>
            <a:endParaRPr lang="en-US" sz="2800" dirty="0"/>
          </a:p>
          <a:p>
            <a:pPr algn="ctr"/>
            <a:r>
              <a:rPr lang="en-US" sz="2800" b="1" dirty="0"/>
              <a:t>5)</a:t>
            </a:r>
            <a:r>
              <a:rPr lang="en-US" sz="2800" dirty="0"/>
              <a:t> There is a GST council to make a recommendation on GST law to State- central. A GST council consists of the Finance Minister of India, Finance Ministers of all states, or Taxation Ministers. It is a quasi-judicial body of central and state.</a:t>
            </a:r>
          </a:p>
        </p:txBody>
      </p:sp>
    </p:spTree>
    <p:extLst>
      <p:ext uri="{BB962C8B-B14F-4D97-AF65-F5344CB8AC3E}">
        <p14:creationId xmlns:p14="http://schemas.microsoft.com/office/powerpoint/2010/main" val="38623236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0273" y="1537856"/>
            <a:ext cx="11506200" cy="5027194"/>
          </a:xfrm>
        </p:spPr>
        <p:txBody>
          <a:bodyPr>
            <a:noAutofit/>
          </a:bodyPr>
          <a:lstStyle/>
          <a:p>
            <a:r>
              <a:rPr lang="en-US" sz="2400" b="1" dirty="0"/>
              <a:t>6) </a:t>
            </a:r>
            <a:r>
              <a:rPr lang="en-US" sz="2400" dirty="0"/>
              <a:t>The PAN-based TIN number shall be given to every registrant and it shall be common for the State GST and Central GST</a:t>
            </a:r>
            <a:r>
              <a:rPr lang="en-US" sz="2400" dirty="0" smtClean="0"/>
              <a:t>.</a:t>
            </a:r>
          </a:p>
          <a:p>
            <a:endParaRPr lang="en-US" sz="2400" dirty="0"/>
          </a:p>
          <a:p>
            <a:r>
              <a:rPr lang="en-US" sz="2400" b="1" dirty="0"/>
              <a:t>7)</a:t>
            </a:r>
            <a:r>
              <a:rPr lang="en-US" sz="2400" dirty="0"/>
              <a:t> Four-Tier Tax Structure is one of the important features of GST.</a:t>
            </a:r>
            <a:br>
              <a:rPr lang="en-US" sz="2400" dirty="0"/>
            </a:br>
            <a:r>
              <a:rPr lang="en-US" sz="2400" dirty="0"/>
              <a:t>GST has a Four-Tier Tax Structure –</a:t>
            </a:r>
          </a:p>
          <a:p>
            <a:pPr algn="ctr"/>
            <a:r>
              <a:rPr lang="en-US" sz="2400" dirty="0"/>
              <a:t>5%,</a:t>
            </a:r>
          </a:p>
          <a:p>
            <a:pPr algn="ctr"/>
            <a:r>
              <a:rPr lang="en-US" sz="2400" dirty="0"/>
              <a:t>12%,</a:t>
            </a:r>
          </a:p>
          <a:p>
            <a:pPr algn="ctr"/>
            <a:r>
              <a:rPr lang="en-US" sz="2400" dirty="0"/>
              <a:t>18%,</a:t>
            </a:r>
          </a:p>
          <a:p>
            <a:pPr algn="ctr"/>
            <a:r>
              <a:rPr lang="en-US" sz="2400" dirty="0"/>
              <a:t>28%.</a:t>
            </a:r>
          </a:p>
          <a:p>
            <a:r>
              <a:rPr lang="en-US" sz="2400" dirty="0"/>
              <a:t>All the goods and services can be taxed as per this the four-Tier Tax Structure.</a:t>
            </a:r>
          </a:p>
          <a:p>
            <a:endParaRPr lang="en-US" sz="2400" dirty="0"/>
          </a:p>
        </p:txBody>
      </p:sp>
    </p:spTree>
    <p:extLst>
      <p:ext uri="{BB962C8B-B14F-4D97-AF65-F5344CB8AC3E}">
        <p14:creationId xmlns:p14="http://schemas.microsoft.com/office/powerpoint/2010/main" val="16054136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6" name="Rectangle 3"/>
          <p:cNvSpPr>
            <a:spLocks noGrp="1" noChangeArrowheads="1"/>
          </p:cNvSpPr>
          <p:nvPr>
            <p:ph idx="1"/>
          </p:nvPr>
        </p:nvSpPr>
        <p:spPr bwMode="auto">
          <a:xfrm>
            <a:off x="685800" y="4068123"/>
            <a:ext cx="65" cy="276999"/>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7" name="TextBox 6"/>
          <p:cNvSpPr txBox="1"/>
          <p:nvPr/>
        </p:nvSpPr>
        <p:spPr>
          <a:xfrm>
            <a:off x="685800" y="2798618"/>
            <a:ext cx="11145982" cy="1138773"/>
          </a:xfrm>
          <a:prstGeom prst="rect">
            <a:avLst/>
          </a:prstGeom>
          <a:noFill/>
        </p:spPr>
        <p:txBody>
          <a:bodyPr wrap="square" rtlCol="0">
            <a:spAutoFit/>
          </a:bodyPr>
          <a:lstStyle/>
          <a:p>
            <a:pPr lvl="0"/>
            <a:r>
              <a:rPr lang="en-US" altLang="en-US" sz="2400" b="1" dirty="0">
                <a:latin typeface="+mj-lt"/>
              </a:rPr>
              <a:t>8)</a:t>
            </a:r>
            <a:r>
              <a:rPr lang="en-US" altLang="en-US" sz="2400" dirty="0">
                <a:latin typeface="+mj-lt"/>
              </a:rPr>
              <a:t> Some essential goods do not have any GST. GST brought transparency in taxes and made essential goods cheaper.</a:t>
            </a:r>
            <a:endParaRPr kumimoji="0" lang="en-US" altLang="en-US" sz="2400" b="0" i="0" u="none" strike="noStrike" cap="none" normalizeH="0" baseline="0" dirty="0" smtClean="0">
              <a:ln>
                <a:noFill/>
              </a:ln>
              <a:effectLst/>
              <a:latin typeface="+mj-lt"/>
            </a:endParaRPr>
          </a:p>
          <a:p>
            <a:endParaRPr lang="en-US" sz="2000" dirty="0">
              <a:latin typeface="+mj-lt"/>
            </a:endParaRPr>
          </a:p>
        </p:txBody>
      </p:sp>
      <p:sp>
        <p:nvSpPr>
          <p:cNvPr id="8" name="Rectangle 7"/>
          <p:cNvSpPr/>
          <p:nvPr/>
        </p:nvSpPr>
        <p:spPr>
          <a:xfrm>
            <a:off x="748145" y="4520766"/>
            <a:ext cx="11021291" cy="830997"/>
          </a:xfrm>
          <a:prstGeom prst="rect">
            <a:avLst/>
          </a:prstGeom>
        </p:spPr>
        <p:txBody>
          <a:bodyPr wrap="square">
            <a:spAutoFit/>
          </a:bodyPr>
          <a:lstStyle/>
          <a:p>
            <a:pPr lvl="0" eaLnBrk="0" fontAlgn="base" hangingPunct="0">
              <a:spcBef>
                <a:spcPct val="0"/>
              </a:spcBef>
              <a:spcAft>
                <a:spcPct val="0"/>
              </a:spcAft>
            </a:pPr>
            <a:r>
              <a:rPr lang="en-US" altLang="en-US" sz="2400" b="1" dirty="0">
                <a:latin typeface="-apple-system"/>
              </a:rPr>
              <a:t>9)</a:t>
            </a:r>
            <a:r>
              <a:rPr lang="en-US" altLang="en-US" sz="2400" dirty="0">
                <a:latin typeface="-apple-system"/>
              </a:rPr>
              <a:t> GST laws provide for the compensation for loss of revenue to the states arising from the implementation of the Goods and Services Tax for 5 years.</a:t>
            </a:r>
            <a:endParaRPr kumimoji="0" lang="en-US" altLang="en-US" sz="2400" b="0" i="0" u="none" strike="noStrike" cap="none" normalizeH="0" baseline="0" dirty="0" smtClean="0">
              <a:ln>
                <a:noFill/>
              </a:ln>
              <a:effectLst/>
              <a:latin typeface="Arial" panose="020B0604020202020204" pitchFamily="34" charset="0"/>
            </a:endParaRPr>
          </a:p>
        </p:txBody>
      </p:sp>
    </p:spTree>
    <p:extLst>
      <p:ext uri="{BB962C8B-B14F-4D97-AF65-F5344CB8AC3E}">
        <p14:creationId xmlns:p14="http://schemas.microsoft.com/office/powerpoint/2010/main" val="13622537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sz="8000" dirty="0" smtClean="0">
                <a:solidFill>
                  <a:schemeClr val="accent1"/>
                </a:solidFill>
              </a:rPr>
              <a:t>Thank You….</a:t>
            </a:r>
            <a:endParaRPr lang="en-US" sz="8000" dirty="0">
              <a:solidFill>
                <a:schemeClr val="accent1"/>
              </a:solidFill>
            </a:endParaRPr>
          </a:p>
        </p:txBody>
      </p:sp>
    </p:spTree>
    <p:extLst>
      <p:ext uri="{BB962C8B-B14F-4D97-AF65-F5344CB8AC3E}">
        <p14:creationId xmlns:p14="http://schemas.microsoft.com/office/powerpoint/2010/main" val="746950314"/>
      </p:ext>
    </p:extLst>
  </p:cSld>
  <p:clrMapOvr>
    <a:masterClrMapping/>
  </p:clrMapOvr>
</p:sld>
</file>

<file path=ppt/theme/theme1.xml><?xml version="1.0" encoding="utf-8"?>
<a:theme xmlns:a="http://schemas.openxmlformats.org/drawingml/2006/main" name="Vapor Trail">
  <a:themeElements>
    <a:clrScheme name="Vapor Trail">
      <a:dk1>
        <a:sysClr val="windowText" lastClr="000000"/>
      </a:dk1>
      <a:lt1>
        <a:sysClr val="window" lastClr="FFFFFF"/>
      </a:lt1>
      <a:dk2>
        <a:srgbClr val="454545"/>
      </a:dk2>
      <a:lt2>
        <a:srgbClr val="DADADA"/>
      </a:lt2>
      <a:accent1>
        <a:srgbClr val="DF2E28"/>
      </a:accent1>
      <a:accent2>
        <a:srgbClr val="FE801A"/>
      </a:accent2>
      <a:accent3>
        <a:srgbClr val="E9BF35"/>
      </a:accent3>
      <a:accent4>
        <a:srgbClr val="81BB42"/>
      </a:accent4>
      <a:accent5>
        <a:srgbClr val="32C7A9"/>
      </a:accent5>
      <a:accent6>
        <a:srgbClr val="4A9BDC"/>
      </a:accent6>
      <a:hlink>
        <a:srgbClr val="F0532B"/>
      </a:hlink>
      <a:folHlink>
        <a:srgbClr val="F38B53"/>
      </a:folHlink>
    </a:clrScheme>
    <a:fontScheme name="Vapor Trail">
      <a:majorFont>
        <a:latin typeface="Century Gothic" panose="020B0502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Vapor Trail">
      <a:fillStyleLst>
        <a:solidFill>
          <a:schemeClr val="phClr"/>
        </a:solidFill>
        <a:gradFill rotWithShape="1">
          <a:gsLst>
            <a:gs pos="0">
              <a:schemeClr val="phClr">
                <a:tint val="69000"/>
                <a:alpha val="100000"/>
                <a:satMod val="109000"/>
                <a:lumMod val="110000"/>
              </a:schemeClr>
            </a:gs>
            <a:gs pos="52000">
              <a:schemeClr val="phClr">
                <a:tint val="74000"/>
                <a:satMod val="100000"/>
                <a:lumMod val="104000"/>
              </a:schemeClr>
            </a:gs>
            <a:gs pos="100000">
              <a:schemeClr val="phClr">
                <a:tint val="78000"/>
                <a:satMod val="100000"/>
                <a:lumMod val="100000"/>
              </a:schemeClr>
            </a:gs>
          </a:gsLst>
          <a:lin ang="5400000" scaled="0"/>
        </a:gradFill>
        <a:gradFill rotWithShape="1">
          <a:gsLst>
            <a:gs pos="0">
              <a:schemeClr val="phClr">
                <a:tint val="96000"/>
                <a:satMod val="100000"/>
                <a:lumMod val="104000"/>
              </a:schemeClr>
            </a:gs>
            <a:gs pos="78000">
              <a:schemeClr val="phClr">
                <a:shade val="100000"/>
                <a:satMod val="11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cene3d>
            <a:camera prst="orthographicFront">
              <a:rot lat="0" lon="0" rev="0"/>
            </a:camera>
            <a:lightRig rig="threePt" dir="t"/>
          </a:scene3d>
          <a:sp3d>
            <a:bevelT w="25400" h="12700"/>
          </a:sp3d>
        </a:effectStyle>
        <a:effectStyle>
          <a:effectLst>
            <a:outerShdw blurRad="57150" dist="19050" dir="5400000" algn="ctr" rotWithShape="0">
              <a:srgbClr val="000000">
                <a:alpha val="48000"/>
              </a:srgbClr>
            </a:outerShdw>
          </a:effectLst>
          <a:scene3d>
            <a:camera prst="orthographicFront">
              <a:rot lat="0" lon="0" rev="0"/>
            </a:camera>
            <a:lightRig rig="threePt" dir="t"/>
          </a:scene3d>
          <a:sp3d>
            <a:bevelT w="50800" h="25400"/>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Vapor Trail" id="{4FDF2955-7D9C-493C-B9F9-C205151B46CD}" vid="{8F31A783-2159-4870-BC29-2BA7D038EA44}"/>
    </a:ext>
  </a:extLst>
</a:theme>
</file>

<file path=docProps/app.xml><?xml version="1.0" encoding="utf-8"?>
<Properties xmlns="http://schemas.openxmlformats.org/officeDocument/2006/extended-properties" xmlns:vt="http://schemas.openxmlformats.org/officeDocument/2006/docPropsVTypes">
  <Template>TM04033937[[fn=Vapor Trail]]</Template>
  <TotalTime>11</TotalTime>
  <Words>136</Words>
  <Application>Microsoft Office PowerPoint</Application>
  <PresentationFormat>Widescreen</PresentationFormat>
  <Paragraphs>46</Paragraphs>
  <Slides>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-apple-system</vt:lpstr>
      <vt:lpstr>Arial</vt:lpstr>
      <vt:lpstr>Century Gothic</vt:lpstr>
      <vt:lpstr>Vapor Trail</vt:lpstr>
      <vt:lpstr>PPT on GST for Students (the Salient Features of GST (The Goods and Service Tax) ) </vt:lpstr>
      <vt:lpstr>INtroduction</vt:lpstr>
      <vt:lpstr>Salient Features of the Goods and Service Tax (GST)</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PPT on GST for Students (the Salient Features of GST (The Goods and Service Tax) ) </dc:title>
  <dc:creator>Amol</dc:creator>
  <cp:lastModifiedBy>Amol</cp:lastModifiedBy>
  <cp:revision>2</cp:revision>
  <dcterms:created xsi:type="dcterms:W3CDTF">2021-11-27T17:40:13Z</dcterms:created>
  <dcterms:modified xsi:type="dcterms:W3CDTF">2021-11-27T17:51:53Z</dcterms:modified>
</cp:coreProperties>
</file>