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1" r:id="rId8"/>
    <p:sldId id="262"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42498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39C004C-8E01-4459-A963-6B462350BA4C}"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419251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2168191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54978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3087139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3563169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947971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2237005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488832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19377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146618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9C004C-8E01-4459-A963-6B462350BA4C}"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152591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9C004C-8E01-4459-A963-6B462350BA4C}" type="datetimeFigureOut">
              <a:rPr lang="en-US" smtClean="0"/>
              <a:t>11/25/2021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389637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4163154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422328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39C004C-8E01-4459-A963-6B462350BA4C}" type="datetimeFigureOut">
              <a:rPr lang="en-US" smtClean="0"/>
              <a:t>11/25/2021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261530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39C004C-8E01-4459-A963-6B462350BA4C}"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E8E2C-C1B0-4C60-B98A-B60B8BDC71CF}" type="slidenum">
              <a:rPr lang="en-US" smtClean="0"/>
              <a:t>‹#›</a:t>
            </a:fld>
            <a:endParaRPr lang="en-US"/>
          </a:p>
        </p:txBody>
      </p:sp>
    </p:spTree>
    <p:extLst>
      <p:ext uri="{BB962C8B-B14F-4D97-AF65-F5344CB8AC3E}">
        <p14:creationId xmlns:p14="http://schemas.microsoft.com/office/powerpoint/2010/main" val="424123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39C004C-8E01-4459-A963-6B462350BA4C}" type="datetimeFigureOut">
              <a:rPr lang="en-US" smtClean="0"/>
              <a:t>11/25/2021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50E8E2C-C1B0-4C60-B98A-B60B8BDC71CF}" type="slidenum">
              <a:rPr lang="en-US" smtClean="0"/>
              <a:t>‹#›</a:t>
            </a:fld>
            <a:endParaRPr lang="en-US"/>
          </a:p>
        </p:txBody>
      </p:sp>
    </p:spTree>
    <p:extLst>
      <p:ext uri="{BB962C8B-B14F-4D97-AF65-F5344CB8AC3E}">
        <p14:creationId xmlns:p14="http://schemas.microsoft.com/office/powerpoint/2010/main" val="22471344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052918"/>
            <a:ext cx="9273743" cy="4195481"/>
          </a:xfrm>
        </p:spPr>
        <p:txBody>
          <a:bodyPr>
            <a:normAutofit/>
          </a:bodyPr>
          <a:lstStyle/>
          <a:p>
            <a:pPr marL="0" indent="0" algn="ctr">
              <a:buNone/>
            </a:pPr>
            <a:r>
              <a:rPr lang="en-US" sz="8000" b="1" dirty="0" smtClean="0">
                <a:solidFill>
                  <a:schemeClr val="accent3"/>
                </a:solidFill>
              </a:rPr>
              <a:t>PPT on </a:t>
            </a:r>
            <a:r>
              <a:rPr lang="en-US" sz="8000" b="1" dirty="0" err="1" smtClean="0">
                <a:solidFill>
                  <a:schemeClr val="accent3"/>
                </a:solidFill>
              </a:rPr>
              <a:t>Lok</a:t>
            </a:r>
            <a:r>
              <a:rPr lang="en-US" sz="8000" b="1" dirty="0" smtClean="0">
                <a:solidFill>
                  <a:schemeClr val="accent3"/>
                </a:solidFill>
              </a:rPr>
              <a:t> </a:t>
            </a:r>
            <a:r>
              <a:rPr lang="en-US" sz="8000" b="1" dirty="0" err="1" smtClean="0">
                <a:solidFill>
                  <a:schemeClr val="accent3"/>
                </a:solidFill>
              </a:rPr>
              <a:t>Adalat</a:t>
            </a:r>
            <a:r>
              <a:rPr lang="en-US" sz="8000" b="1" dirty="0" smtClean="0">
                <a:solidFill>
                  <a:schemeClr val="accent3"/>
                </a:solidFill>
              </a:rPr>
              <a:t> in India</a:t>
            </a:r>
            <a:endParaRPr lang="en-US" sz="8000" b="1" dirty="0">
              <a:solidFill>
                <a:schemeClr val="accent3"/>
              </a:solidFill>
            </a:endParaRPr>
          </a:p>
        </p:txBody>
      </p:sp>
    </p:spTree>
    <p:extLst>
      <p:ext uri="{BB962C8B-B14F-4D97-AF65-F5344CB8AC3E}">
        <p14:creationId xmlns:p14="http://schemas.microsoft.com/office/powerpoint/2010/main" val="340262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30036"/>
            <a:ext cx="10617633" cy="4918364"/>
          </a:xfrm>
        </p:spPr>
        <p:txBody>
          <a:bodyPr/>
          <a:lstStyle/>
          <a:p>
            <a:r>
              <a:rPr lang="en-US" b="1" dirty="0"/>
              <a:t>3)At the district level, the secretary of the district authority organizing the </a:t>
            </a:r>
            <a:r>
              <a:rPr lang="en-US" b="1" dirty="0" err="1"/>
              <a:t>Lok</a:t>
            </a:r>
            <a:r>
              <a:rPr lang="en-US" b="1" dirty="0"/>
              <a:t> </a:t>
            </a:r>
            <a:r>
              <a:rPr lang="en-US" b="1" dirty="0" err="1"/>
              <a:t>Adalat</a:t>
            </a:r>
            <a:r>
              <a:rPr lang="en-US" b="1" dirty="0"/>
              <a:t> has the power to constitute benches of the </a:t>
            </a:r>
            <a:r>
              <a:rPr lang="en-US" b="1" dirty="0" err="1"/>
              <a:t>Lok</a:t>
            </a:r>
            <a:r>
              <a:rPr lang="en-US" b="1" dirty="0"/>
              <a:t> </a:t>
            </a:r>
            <a:r>
              <a:rPr lang="en-US" b="1" dirty="0" err="1"/>
              <a:t>Adalat</a:t>
            </a:r>
            <a:r>
              <a:rPr lang="en-US" b="1" dirty="0"/>
              <a:t>. Bench consist following-a)Sitting or retired judicial officer</a:t>
            </a:r>
          </a:p>
          <a:p>
            <a:r>
              <a:rPr lang="en-US" b="1" dirty="0"/>
              <a:t> b)Senior lawyer of the local bar</a:t>
            </a:r>
          </a:p>
          <a:p>
            <a:r>
              <a:rPr lang="en-US" b="1" dirty="0"/>
              <a:t> c)Renowned social worker</a:t>
            </a:r>
          </a:p>
          <a:p>
            <a:r>
              <a:rPr lang="en-US" b="1" dirty="0"/>
              <a:t>4)Taluka level the secretary or chairman of the taluka committee organizing the </a:t>
            </a:r>
            <a:r>
              <a:rPr lang="en-US" b="1" dirty="0" err="1"/>
              <a:t>Lok</a:t>
            </a:r>
            <a:r>
              <a:rPr lang="en-US" b="1" dirty="0"/>
              <a:t> </a:t>
            </a:r>
            <a:r>
              <a:rPr lang="en-US" b="1" dirty="0" err="1"/>
              <a:t>Adalat</a:t>
            </a:r>
            <a:r>
              <a:rPr lang="en-US" b="1" dirty="0"/>
              <a:t> has the power to constitute the benches of </a:t>
            </a:r>
            <a:r>
              <a:rPr lang="en-US" b="1" dirty="0" err="1"/>
              <a:t>Lok</a:t>
            </a:r>
            <a:r>
              <a:rPr lang="en-US" b="1" dirty="0"/>
              <a:t> </a:t>
            </a:r>
            <a:r>
              <a:rPr lang="en-US" b="1" dirty="0" err="1"/>
              <a:t>Adalat</a:t>
            </a:r>
            <a:r>
              <a:rPr lang="en-US" b="1" dirty="0"/>
              <a:t>. </a:t>
            </a:r>
            <a:r>
              <a:rPr lang="en-US" b="1" dirty="0" err="1"/>
              <a:t>Lok</a:t>
            </a:r>
            <a:r>
              <a:rPr lang="en-US" b="1" dirty="0"/>
              <a:t> </a:t>
            </a:r>
            <a:r>
              <a:rPr lang="en-US" b="1" dirty="0" err="1"/>
              <a:t>Adalat</a:t>
            </a:r>
            <a:r>
              <a:rPr lang="en-US" b="1" dirty="0"/>
              <a:t> constituting at the taluka level. The bench consists following –</a:t>
            </a:r>
          </a:p>
          <a:p>
            <a:r>
              <a:rPr lang="en-US" b="1" dirty="0"/>
              <a:t>a)Sitting or retired judicial officer </a:t>
            </a:r>
          </a:p>
          <a:p>
            <a:r>
              <a:rPr lang="en-US" b="1" dirty="0"/>
              <a:t>b)Senior lawyer of the local bar. </a:t>
            </a:r>
          </a:p>
          <a:p>
            <a:endParaRPr lang="en-US" dirty="0"/>
          </a:p>
        </p:txBody>
      </p:sp>
    </p:spTree>
    <p:extLst>
      <p:ext uri="{BB962C8B-B14F-4D97-AF65-F5344CB8AC3E}">
        <p14:creationId xmlns:p14="http://schemas.microsoft.com/office/powerpoint/2010/main" val="421440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173"/>
            <a:ext cx="9675525" cy="1400530"/>
          </a:xfrm>
        </p:spPr>
        <p:txBody>
          <a:bodyPr/>
          <a:lstStyle/>
          <a:p>
            <a:r>
              <a:rPr lang="en-US" sz="7200" b="1" dirty="0">
                <a:solidFill>
                  <a:schemeClr val="accent3"/>
                </a:solidFill>
              </a:rPr>
              <a:t>Award of the </a:t>
            </a:r>
            <a:r>
              <a:rPr lang="en-US" sz="7200" b="1" dirty="0" err="1">
                <a:solidFill>
                  <a:schemeClr val="accent3"/>
                </a:solidFill>
              </a:rPr>
              <a:t>Lok</a:t>
            </a:r>
            <a:r>
              <a:rPr lang="en-US" sz="7200" b="1" dirty="0">
                <a:solidFill>
                  <a:schemeClr val="accent3"/>
                </a:solidFill>
              </a:rPr>
              <a:t> </a:t>
            </a:r>
            <a:r>
              <a:rPr lang="en-US" sz="7200" b="1" dirty="0" err="1">
                <a:solidFill>
                  <a:schemeClr val="accent3"/>
                </a:solidFill>
              </a:rPr>
              <a:t>Adalat</a:t>
            </a:r>
            <a:r>
              <a:rPr lang="en-US" sz="7200" dirty="0">
                <a:solidFill>
                  <a:schemeClr val="accent3"/>
                </a:solidFill>
              </a:rPr>
              <a:t/>
            </a:r>
            <a:br>
              <a:rPr lang="en-US" sz="7200" dirty="0">
                <a:solidFill>
                  <a:schemeClr val="accent3"/>
                </a:solidFill>
              </a:rPr>
            </a:br>
            <a:endParaRPr lang="en-US" sz="7200" dirty="0">
              <a:solidFill>
                <a:schemeClr val="accent3"/>
              </a:solidFill>
            </a:endParaRPr>
          </a:p>
        </p:txBody>
      </p:sp>
      <p:sp>
        <p:nvSpPr>
          <p:cNvPr id="3" name="Content Placeholder 2"/>
          <p:cNvSpPr>
            <a:spLocks noGrp="1"/>
          </p:cNvSpPr>
          <p:nvPr>
            <p:ph idx="1"/>
          </p:nvPr>
        </p:nvSpPr>
        <p:spPr>
          <a:xfrm>
            <a:off x="207818" y="2019503"/>
            <a:ext cx="11526983" cy="5475806"/>
          </a:xfrm>
        </p:spPr>
        <p:txBody>
          <a:bodyPr>
            <a:noAutofit/>
          </a:bodyPr>
          <a:lstStyle/>
          <a:p>
            <a:r>
              <a:rPr lang="en-US" sz="2800" b="1" dirty="0" smtClean="0"/>
              <a:t>Award </a:t>
            </a:r>
            <a:r>
              <a:rPr lang="en-US" sz="2800" b="1" dirty="0"/>
              <a:t>passed by the </a:t>
            </a:r>
            <a:r>
              <a:rPr lang="en-US" sz="2800" b="1" dirty="0" err="1"/>
              <a:t>Lok</a:t>
            </a:r>
            <a:r>
              <a:rPr lang="en-US" sz="2800" b="1" dirty="0"/>
              <a:t> </a:t>
            </a:r>
            <a:r>
              <a:rPr lang="en-US" sz="2800" b="1" dirty="0" err="1"/>
              <a:t>Adalat</a:t>
            </a:r>
            <a:r>
              <a:rPr lang="en-US" sz="2800" b="1" dirty="0"/>
              <a:t> in India shall be final because the </a:t>
            </a:r>
            <a:r>
              <a:rPr lang="en-US" sz="2800" b="1" dirty="0" err="1"/>
              <a:t>Lok</a:t>
            </a:r>
            <a:r>
              <a:rPr lang="en-US" sz="2800" b="1" dirty="0"/>
              <a:t> </a:t>
            </a:r>
            <a:r>
              <a:rPr lang="en-US" sz="2800" b="1" dirty="0" err="1"/>
              <a:t>Adalat</a:t>
            </a:r>
            <a:r>
              <a:rPr lang="en-US" sz="2800" b="1" dirty="0"/>
              <a:t> passes the award with the consent of the parties therefore there is so no need to review or to reconsider the matter again and again. The court passed a decree with the consent of the parties then there is no appeal according to CPC. </a:t>
            </a:r>
            <a:r>
              <a:rPr lang="en-US" sz="2800" b="1" dirty="0" err="1"/>
              <a:t>Lok</a:t>
            </a:r>
            <a:r>
              <a:rPr lang="en-US" sz="2800" b="1" dirty="0"/>
              <a:t> </a:t>
            </a:r>
            <a:r>
              <a:rPr lang="en-US" sz="2800" b="1" dirty="0" err="1"/>
              <a:t>Adalat</a:t>
            </a:r>
            <a:r>
              <a:rPr lang="en-US" sz="2800" b="1" dirty="0"/>
              <a:t> following the legal principle, equity, and natural justice to proceed and dispose of the cases and arrive at compromise or settlement. </a:t>
            </a:r>
            <a:r>
              <a:rPr lang="en-US" sz="2800" b="1" dirty="0" err="1"/>
              <a:t>Lok</a:t>
            </a:r>
            <a:r>
              <a:rPr lang="en-US" sz="2800" b="1" dirty="0"/>
              <a:t> </a:t>
            </a:r>
            <a:r>
              <a:rPr lang="en-US" sz="2800" b="1" dirty="0" err="1"/>
              <a:t>Adalat</a:t>
            </a:r>
            <a:r>
              <a:rPr lang="en-US" sz="2800" b="1" dirty="0"/>
              <a:t> passes an award, or decree of civil court or as the case may be which is final.</a:t>
            </a:r>
          </a:p>
          <a:p>
            <a:r>
              <a:rPr lang="en-US" sz="2800" b="1" dirty="0"/>
              <a:t>Important Case law-Punjab National Bank vs </a:t>
            </a:r>
            <a:r>
              <a:rPr lang="en-US" sz="2800" b="1" dirty="0" err="1"/>
              <a:t>Lakshmichand</a:t>
            </a:r>
            <a:r>
              <a:rPr lang="en-US" sz="2800" b="1" dirty="0"/>
              <a:t> Rai</a:t>
            </a:r>
          </a:p>
          <a:p>
            <a:endParaRPr lang="en-US" sz="2800" b="1" dirty="0"/>
          </a:p>
        </p:txBody>
      </p:sp>
    </p:spTree>
    <p:extLst>
      <p:ext uri="{BB962C8B-B14F-4D97-AF65-F5344CB8AC3E}">
        <p14:creationId xmlns:p14="http://schemas.microsoft.com/office/powerpoint/2010/main" val="359954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746" y="0"/>
            <a:ext cx="9144000" cy="2387600"/>
          </a:xfrm>
        </p:spPr>
        <p:txBody>
          <a:bodyPr/>
          <a:lstStyle/>
          <a:p>
            <a:pPr algn="l"/>
            <a:r>
              <a:rPr lang="en-US" b="1" dirty="0" smtClean="0">
                <a:solidFill>
                  <a:schemeClr val="accent3"/>
                </a:solidFill>
              </a:rPr>
              <a:t>Introduction</a:t>
            </a:r>
            <a:endParaRPr lang="en-US" b="1" dirty="0">
              <a:solidFill>
                <a:schemeClr val="accent3"/>
              </a:solidFill>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p:txBody>
      </p:sp>
      <p:sp>
        <p:nvSpPr>
          <p:cNvPr id="4" name="TextBox 3"/>
          <p:cNvSpPr txBox="1"/>
          <p:nvPr/>
        </p:nvSpPr>
        <p:spPr>
          <a:xfrm>
            <a:off x="595746" y="2867892"/>
            <a:ext cx="10072254" cy="2246769"/>
          </a:xfrm>
          <a:prstGeom prst="rect">
            <a:avLst/>
          </a:prstGeom>
          <a:noFill/>
        </p:spPr>
        <p:txBody>
          <a:bodyPr wrap="square" rtlCol="0">
            <a:spAutoFit/>
          </a:bodyPr>
          <a:lstStyle/>
          <a:p>
            <a:r>
              <a:rPr lang="en-US" sz="2800" dirty="0" smtClean="0"/>
              <a:t>The </a:t>
            </a:r>
            <a:r>
              <a:rPr lang="en-US" sz="2800" dirty="0" err="1"/>
              <a:t>Lok</a:t>
            </a:r>
            <a:r>
              <a:rPr lang="en-US" sz="2800" dirty="0"/>
              <a:t> </a:t>
            </a:r>
            <a:r>
              <a:rPr lang="en-US" sz="2800" dirty="0" err="1"/>
              <a:t>Adalat</a:t>
            </a:r>
            <a:r>
              <a:rPr lang="en-US" sz="2800" dirty="0"/>
              <a:t> was introduced in 1982. It is evolved in India starting from the state of Gujrat in the year 1982. </a:t>
            </a:r>
            <a:r>
              <a:rPr lang="en-US" sz="2800" dirty="0" err="1"/>
              <a:t>Lok</a:t>
            </a:r>
            <a:r>
              <a:rPr lang="en-US" sz="2800" dirty="0"/>
              <a:t> </a:t>
            </a:r>
            <a:r>
              <a:rPr lang="en-US" sz="2800" dirty="0" err="1"/>
              <a:t>Adalat</a:t>
            </a:r>
            <a:r>
              <a:rPr lang="en-US" sz="2800" dirty="0"/>
              <a:t> settles the disputes by conciliation and compromise. At national and taluka level </a:t>
            </a:r>
            <a:r>
              <a:rPr lang="en-US" sz="2800" dirty="0" err="1"/>
              <a:t>Lok</a:t>
            </a:r>
            <a:r>
              <a:rPr lang="en-US" sz="2800" dirty="0"/>
              <a:t> </a:t>
            </a:r>
            <a:r>
              <a:rPr lang="en-US" sz="2800" dirty="0" err="1"/>
              <a:t>Adalat</a:t>
            </a:r>
            <a:r>
              <a:rPr lang="en-US" sz="2800" dirty="0"/>
              <a:t> developed alternative settlements to settles disputes. </a:t>
            </a:r>
          </a:p>
        </p:txBody>
      </p:sp>
    </p:spTree>
    <p:extLst>
      <p:ext uri="{BB962C8B-B14F-4D97-AF65-F5344CB8AC3E}">
        <p14:creationId xmlns:p14="http://schemas.microsoft.com/office/powerpoint/2010/main" val="79407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a:solidFill>
                  <a:schemeClr val="accent3"/>
                </a:solidFill>
              </a:rPr>
              <a:t>Establishment </a:t>
            </a:r>
            <a:endParaRPr lang="en-US" sz="7200" dirty="0">
              <a:solidFill>
                <a:schemeClr val="accent3"/>
              </a:solidFill>
            </a:endParaRPr>
          </a:p>
        </p:txBody>
      </p:sp>
      <p:sp>
        <p:nvSpPr>
          <p:cNvPr id="3" name="Content Placeholder 2"/>
          <p:cNvSpPr>
            <a:spLocks noGrp="1"/>
          </p:cNvSpPr>
          <p:nvPr>
            <p:ph idx="1"/>
          </p:nvPr>
        </p:nvSpPr>
        <p:spPr/>
        <p:txBody>
          <a:bodyPr>
            <a:normAutofit/>
          </a:bodyPr>
          <a:lstStyle/>
          <a:p>
            <a:r>
              <a:rPr lang="en-US" sz="2800" b="1" dirty="0" smtClean="0"/>
              <a:t>According </a:t>
            </a:r>
            <a:r>
              <a:rPr lang="en-US" sz="2800" b="1" dirty="0"/>
              <a:t>to, Section- 19 of the Legal Service Authority Act, 1987. The act provides that every state authority or district authority or the supreme court legal services committee or every High court legal services committee or as the case may be, Taluka legal services committee may organize </a:t>
            </a:r>
            <a:r>
              <a:rPr lang="en-US" sz="2800" b="1" dirty="0" err="1"/>
              <a:t>Lok</a:t>
            </a:r>
            <a:r>
              <a:rPr lang="en-US" sz="2800" b="1" dirty="0"/>
              <a:t> </a:t>
            </a:r>
            <a:r>
              <a:rPr lang="en-US" sz="2800" b="1" dirty="0" err="1"/>
              <a:t>Adalat</a:t>
            </a:r>
            <a:r>
              <a:rPr lang="en-US" sz="2800" b="1" dirty="0"/>
              <a:t> at such places and for exercising such jurisdiction. </a:t>
            </a:r>
          </a:p>
          <a:p>
            <a:endParaRPr lang="en-US" sz="2800" b="1" dirty="0"/>
          </a:p>
        </p:txBody>
      </p:sp>
    </p:spTree>
    <p:extLst>
      <p:ext uri="{BB962C8B-B14F-4D97-AF65-F5344CB8AC3E}">
        <p14:creationId xmlns:p14="http://schemas.microsoft.com/office/powerpoint/2010/main" val="370505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621" y="556627"/>
            <a:ext cx="11975379" cy="5664064"/>
          </a:xfrm>
        </p:spPr>
        <p:txBody>
          <a:bodyPr>
            <a:normAutofit/>
          </a:bodyPr>
          <a:lstStyle/>
          <a:p>
            <a:r>
              <a:rPr lang="en-US" sz="7200" b="1" dirty="0">
                <a:solidFill>
                  <a:schemeClr val="accent3"/>
                </a:solidFill>
              </a:rPr>
              <a:t>Commencement </a:t>
            </a:r>
          </a:p>
          <a:p>
            <a:r>
              <a:rPr lang="en-US" sz="2800" b="1" dirty="0"/>
              <a:t>The </a:t>
            </a:r>
            <a:r>
              <a:rPr lang="en-US" sz="2800" b="1" dirty="0" err="1"/>
              <a:t>Lok</a:t>
            </a:r>
            <a:r>
              <a:rPr lang="en-US" sz="2800" b="1" dirty="0"/>
              <a:t> </a:t>
            </a:r>
            <a:r>
              <a:rPr lang="en-US" sz="2800" b="1" dirty="0" err="1"/>
              <a:t>Adalat</a:t>
            </a:r>
            <a:r>
              <a:rPr lang="en-US" sz="2800" b="1" dirty="0"/>
              <a:t> was introduced in 1982. The </a:t>
            </a:r>
            <a:r>
              <a:rPr lang="en-US" sz="2800" b="1" dirty="0" err="1"/>
              <a:t>Lok</a:t>
            </a:r>
            <a:r>
              <a:rPr lang="en-US" sz="2800" b="1" dirty="0"/>
              <a:t> </a:t>
            </a:r>
            <a:r>
              <a:rPr lang="en-US" sz="2800" b="1" dirty="0" err="1"/>
              <a:t>Adalat</a:t>
            </a:r>
            <a:r>
              <a:rPr lang="en-US" sz="2800" b="1" dirty="0"/>
              <a:t> was organized on 14th March 1982 at Junagadh in Gujrat. Maharashtra commenced </a:t>
            </a:r>
            <a:r>
              <a:rPr lang="en-US" sz="2800" b="1" dirty="0" err="1"/>
              <a:t>Lok</a:t>
            </a:r>
            <a:r>
              <a:rPr lang="en-US" sz="2800" b="1" dirty="0"/>
              <a:t> </a:t>
            </a:r>
            <a:r>
              <a:rPr lang="en-US" sz="2800" b="1" dirty="0" err="1"/>
              <a:t>nyayalaya</a:t>
            </a:r>
            <a:r>
              <a:rPr lang="en-US" sz="2800" b="1" dirty="0"/>
              <a:t> in 1984</a:t>
            </a:r>
            <a:r>
              <a:rPr lang="en-US" sz="2800" dirty="0"/>
              <a:t>.</a:t>
            </a:r>
          </a:p>
          <a:p>
            <a:r>
              <a:rPr lang="en-US" sz="7200" b="1" dirty="0">
                <a:solidFill>
                  <a:schemeClr val="accent3"/>
                </a:solidFill>
              </a:rPr>
              <a:t>Necessity</a:t>
            </a:r>
            <a:endParaRPr lang="en-US" sz="7200" dirty="0">
              <a:solidFill>
                <a:schemeClr val="accent3"/>
              </a:solidFill>
            </a:endParaRPr>
          </a:p>
          <a:p>
            <a:r>
              <a:rPr lang="en-US" sz="3000" b="1" dirty="0"/>
              <a:t>The </a:t>
            </a:r>
            <a:r>
              <a:rPr lang="en-US" sz="3000" b="1" dirty="0" err="1"/>
              <a:t>Lok</a:t>
            </a:r>
            <a:r>
              <a:rPr lang="en-US" sz="3000" b="1" dirty="0"/>
              <a:t> </a:t>
            </a:r>
            <a:r>
              <a:rPr lang="en-US" sz="3000" b="1" dirty="0" err="1"/>
              <a:t>Adalat</a:t>
            </a:r>
            <a:r>
              <a:rPr lang="en-US" sz="3000" b="1" dirty="0"/>
              <a:t> was a necessity in a country like India where illiteracy dominated all of the governance including judicial governance.</a:t>
            </a:r>
          </a:p>
        </p:txBody>
      </p:sp>
    </p:spTree>
    <p:extLst>
      <p:ext uri="{BB962C8B-B14F-4D97-AF65-F5344CB8AC3E}">
        <p14:creationId xmlns:p14="http://schemas.microsoft.com/office/powerpoint/2010/main" val="29423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3712" y="2094481"/>
            <a:ext cx="11241088" cy="4195481"/>
          </a:xfrm>
        </p:spPr>
        <p:txBody>
          <a:bodyPr/>
          <a:lstStyle/>
          <a:p>
            <a:r>
              <a:rPr lang="en-US" sz="7200" b="1" dirty="0">
                <a:solidFill>
                  <a:schemeClr val="accent3"/>
                </a:solidFill>
              </a:rPr>
              <a:t>Creation of </a:t>
            </a:r>
            <a:r>
              <a:rPr lang="en-US" sz="7200" b="1" dirty="0" err="1">
                <a:solidFill>
                  <a:schemeClr val="accent3"/>
                </a:solidFill>
              </a:rPr>
              <a:t>Lok</a:t>
            </a:r>
            <a:r>
              <a:rPr lang="en-US" sz="7200" b="1" dirty="0">
                <a:solidFill>
                  <a:schemeClr val="accent3"/>
                </a:solidFill>
              </a:rPr>
              <a:t> </a:t>
            </a:r>
            <a:r>
              <a:rPr lang="en-US" sz="7200" b="1" dirty="0" err="1">
                <a:solidFill>
                  <a:schemeClr val="accent3"/>
                </a:solidFill>
              </a:rPr>
              <a:t>Adalat</a:t>
            </a:r>
            <a:endParaRPr lang="en-US" sz="7200" dirty="0">
              <a:solidFill>
                <a:schemeClr val="accent3"/>
              </a:solidFill>
            </a:endParaRPr>
          </a:p>
          <a:p>
            <a:r>
              <a:rPr lang="en-US" sz="2800" b="1" dirty="0"/>
              <a:t>Increasing litigation, inordinately of justice. The need to revive the confidence among the ordinary people was by the state bodies and judiciary the result of which was the creation of </a:t>
            </a:r>
            <a:r>
              <a:rPr lang="en-US" sz="2800" b="1" dirty="0" err="1"/>
              <a:t>Lok</a:t>
            </a:r>
            <a:r>
              <a:rPr lang="en-US" sz="2800" b="1" dirty="0"/>
              <a:t> </a:t>
            </a:r>
            <a:r>
              <a:rPr lang="en-US" sz="2800" b="1" dirty="0" err="1"/>
              <a:t>Adalat</a:t>
            </a:r>
            <a:r>
              <a:rPr lang="en-US" sz="2800" b="1" dirty="0"/>
              <a:t>.</a:t>
            </a:r>
          </a:p>
          <a:p>
            <a:endParaRPr lang="en-US" dirty="0"/>
          </a:p>
        </p:txBody>
      </p:sp>
    </p:spTree>
    <p:extLst>
      <p:ext uri="{BB962C8B-B14F-4D97-AF65-F5344CB8AC3E}">
        <p14:creationId xmlns:p14="http://schemas.microsoft.com/office/powerpoint/2010/main" val="185358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37525" cy="1400530"/>
          </a:xfrm>
        </p:spPr>
        <p:txBody>
          <a:bodyPr/>
          <a:lstStyle/>
          <a:p>
            <a:r>
              <a:rPr lang="en-US" sz="7200" b="1" dirty="0">
                <a:solidFill>
                  <a:schemeClr val="accent3"/>
                </a:solidFill>
              </a:rPr>
              <a:t>Jurisdiction of </a:t>
            </a:r>
            <a:r>
              <a:rPr lang="en-US" sz="7200" b="1" dirty="0" err="1">
                <a:solidFill>
                  <a:schemeClr val="accent3"/>
                </a:solidFill>
              </a:rPr>
              <a:t>Lok</a:t>
            </a:r>
            <a:r>
              <a:rPr lang="en-US" sz="7200" b="1" dirty="0">
                <a:solidFill>
                  <a:schemeClr val="accent3"/>
                </a:solidFill>
              </a:rPr>
              <a:t> </a:t>
            </a:r>
            <a:r>
              <a:rPr lang="en-US" sz="7200" b="1" dirty="0" err="1">
                <a:solidFill>
                  <a:schemeClr val="accent3"/>
                </a:solidFill>
              </a:rPr>
              <a:t>Adalat</a:t>
            </a:r>
            <a:endParaRPr lang="en-US" sz="7200" dirty="0">
              <a:solidFill>
                <a:schemeClr val="accent3"/>
              </a:solidFill>
            </a:endParaRPr>
          </a:p>
        </p:txBody>
      </p:sp>
      <p:sp>
        <p:nvSpPr>
          <p:cNvPr id="3" name="Content Placeholder 2"/>
          <p:cNvSpPr>
            <a:spLocks noGrp="1"/>
          </p:cNvSpPr>
          <p:nvPr>
            <p:ph idx="1"/>
          </p:nvPr>
        </p:nvSpPr>
        <p:spPr>
          <a:xfrm>
            <a:off x="0" y="2726085"/>
            <a:ext cx="12413674" cy="6043842"/>
          </a:xfrm>
        </p:spPr>
        <p:txBody>
          <a:bodyPr>
            <a:noAutofit/>
          </a:bodyPr>
          <a:lstStyle/>
          <a:p>
            <a:r>
              <a:rPr lang="en-US" sz="2800" b="1" dirty="0" smtClean="0"/>
              <a:t>According to section 19 of the Legal Services Authority Act, 1987 a </a:t>
            </a:r>
            <a:r>
              <a:rPr lang="en-US" sz="2800" b="1" dirty="0" err="1" smtClean="0"/>
              <a:t>Lok</a:t>
            </a:r>
            <a:r>
              <a:rPr lang="en-US" sz="2800" b="1" dirty="0" smtClean="0"/>
              <a:t> </a:t>
            </a:r>
            <a:r>
              <a:rPr lang="en-US" sz="2800" b="1" dirty="0" err="1" smtClean="0"/>
              <a:t>Adalat</a:t>
            </a:r>
            <a:r>
              <a:rPr lang="en-US" sz="2800" b="1" dirty="0" smtClean="0"/>
              <a:t> shall have jurisdiction to determine and arrive at a compromise or settles the dispute between the parties in respect of-</a:t>
            </a:r>
          </a:p>
          <a:p>
            <a:r>
              <a:rPr lang="en-US" sz="2800" b="1" dirty="0" smtClean="0"/>
              <a:t>a)any </a:t>
            </a:r>
            <a:r>
              <a:rPr lang="en-US" sz="2800" b="1" dirty="0"/>
              <a:t>case pending before, or </a:t>
            </a:r>
          </a:p>
          <a:p>
            <a:r>
              <a:rPr lang="en-US" sz="2800" b="1" dirty="0"/>
              <a:t>b)any matter which is falling within the jurisdiction of, and is not brought before, any court for which the </a:t>
            </a:r>
            <a:r>
              <a:rPr lang="en-US" sz="2800" b="1" dirty="0" err="1"/>
              <a:t>Lok</a:t>
            </a:r>
            <a:r>
              <a:rPr lang="en-US" sz="2800" b="1" dirty="0"/>
              <a:t> </a:t>
            </a:r>
            <a:r>
              <a:rPr lang="en-US" sz="2800" b="1" dirty="0" err="1"/>
              <a:t>Adalat</a:t>
            </a:r>
            <a:r>
              <a:rPr lang="en-US" sz="2800" b="1" dirty="0"/>
              <a:t> is </a:t>
            </a:r>
            <a:r>
              <a:rPr lang="en-US" sz="2800" b="1" dirty="0" err="1"/>
              <a:t>organised</a:t>
            </a:r>
            <a:r>
              <a:rPr lang="en-US" sz="2800" b="1" dirty="0"/>
              <a:t>. </a:t>
            </a:r>
          </a:p>
          <a:p>
            <a:r>
              <a:rPr lang="en-US" sz="2800" b="1" dirty="0" err="1"/>
              <a:t>Lok</a:t>
            </a:r>
            <a:r>
              <a:rPr lang="en-US" sz="2800" b="1" dirty="0"/>
              <a:t> </a:t>
            </a:r>
            <a:r>
              <a:rPr lang="en-US" sz="2800" b="1" dirty="0" err="1"/>
              <a:t>Adalat</a:t>
            </a:r>
            <a:r>
              <a:rPr lang="en-US" sz="2800" b="1" dirty="0"/>
              <a:t> shall have no jurisdiction for offences which are not compoundable under any law.</a:t>
            </a:r>
          </a:p>
          <a:p>
            <a:endParaRPr lang="en-US" sz="2800" b="1" dirty="0"/>
          </a:p>
        </p:txBody>
      </p:sp>
    </p:spTree>
    <p:extLst>
      <p:ext uri="{BB962C8B-B14F-4D97-AF65-F5344CB8AC3E}">
        <p14:creationId xmlns:p14="http://schemas.microsoft.com/office/powerpoint/2010/main" val="113028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a:solidFill>
                  <a:schemeClr val="accent3"/>
                </a:solidFill>
              </a:rPr>
              <a:t>Powers of </a:t>
            </a:r>
            <a:r>
              <a:rPr lang="en-US" sz="7200" b="1" dirty="0" err="1">
                <a:solidFill>
                  <a:schemeClr val="accent3"/>
                </a:solidFill>
              </a:rPr>
              <a:t>Lok</a:t>
            </a:r>
            <a:r>
              <a:rPr lang="en-US" sz="7200" b="1" dirty="0">
                <a:solidFill>
                  <a:schemeClr val="accent3"/>
                </a:solidFill>
              </a:rPr>
              <a:t> </a:t>
            </a:r>
            <a:r>
              <a:rPr lang="en-US" sz="7200" b="1" dirty="0" err="1">
                <a:solidFill>
                  <a:schemeClr val="accent3"/>
                </a:solidFill>
              </a:rPr>
              <a:t>Adalat</a:t>
            </a:r>
            <a:endParaRPr lang="en-US" sz="7200" dirty="0">
              <a:solidFill>
                <a:schemeClr val="accent3"/>
              </a:solidFill>
            </a:endParaRPr>
          </a:p>
        </p:txBody>
      </p:sp>
      <p:sp>
        <p:nvSpPr>
          <p:cNvPr id="3" name="Content Placeholder 2"/>
          <p:cNvSpPr>
            <a:spLocks noGrp="1"/>
          </p:cNvSpPr>
          <p:nvPr>
            <p:ph idx="1"/>
          </p:nvPr>
        </p:nvSpPr>
        <p:spPr>
          <a:xfrm>
            <a:off x="646110" y="2161310"/>
            <a:ext cx="11545889" cy="4530435"/>
          </a:xfrm>
        </p:spPr>
        <p:txBody>
          <a:bodyPr>
            <a:noAutofit/>
          </a:bodyPr>
          <a:lstStyle/>
          <a:p>
            <a:r>
              <a:rPr lang="en-US" sz="2800" b="1" dirty="0" smtClean="0"/>
              <a:t>1</a:t>
            </a:r>
            <a:r>
              <a:rPr lang="en-US" sz="2800" b="1" dirty="0"/>
              <a:t>) Summoning and enforcing the attendance of any witness and examine him/her on oath.</a:t>
            </a:r>
          </a:p>
          <a:p>
            <a:r>
              <a:rPr lang="en-US" sz="2800" b="1" dirty="0"/>
              <a:t>2)Production and discovery of any documents.</a:t>
            </a:r>
          </a:p>
          <a:p>
            <a:r>
              <a:rPr lang="en-US" sz="2800" b="1" dirty="0"/>
              <a:t>3)Receive evidence on affidavits.</a:t>
            </a:r>
          </a:p>
          <a:p>
            <a:r>
              <a:rPr lang="en-US" sz="2800" b="1" dirty="0"/>
              <a:t>4) Requisitioning of any public record or document or copy thereof or from any court.</a:t>
            </a:r>
          </a:p>
          <a:p>
            <a:r>
              <a:rPr lang="en-US" sz="2800" b="1" dirty="0"/>
              <a:t>5)For the determination of any dispute coming before the </a:t>
            </a:r>
            <a:r>
              <a:rPr lang="en-US" sz="2800" b="1" dirty="0" err="1"/>
              <a:t>Lok</a:t>
            </a:r>
            <a:r>
              <a:rPr lang="en-US" sz="2800" b="1" dirty="0"/>
              <a:t> </a:t>
            </a:r>
            <a:r>
              <a:rPr lang="en-US" sz="2800" b="1" dirty="0" err="1"/>
              <a:t>Adalat</a:t>
            </a:r>
            <a:r>
              <a:rPr lang="en-US" sz="2800" b="1" dirty="0"/>
              <a:t> has the power to specify its procedure.</a:t>
            </a:r>
          </a:p>
          <a:p>
            <a:endParaRPr lang="en-US" sz="2800" b="1" dirty="0"/>
          </a:p>
        </p:txBody>
      </p:sp>
    </p:spTree>
    <p:extLst>
      <p:ext uri="{BB962C8B-B14F-4D97-AF65-F5344CB8AC3E}">
        <p14:creationId xmlns:p14="http://schemas.microsoft.com/office/powerpoint/2010/main" val="169906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366" y="231045"/>
            <a:ext cx="10354398" cy="1400530"/>
          </a:xfrm>
        </p:spPr>
        <p:txBody>
          <a:bodyPr/>
          <a:lstStyle/>
          <a:p>
            <a:r>
              <a:rPr lang="en-US" sz="7200" b="1" dirty="0">
                <a:solidFill>
                  <a:schemeClr val="accent3"/>
                </a:solidFill>
              </a:rPr>
              <a:t>Functions of </a:t>
            </a:r>
            <a:r>
              <a:rPr lang="en-US" sz="7200" b="1" dirty="0" err="1">
                <a:solidFill>
                  <a:schemeClr val="accent3"/>
                </a:solidFill>
              </a:rPr>
              <a:t>Lok</a:t>
            </a:r>
            <a:r>
              <a:rPr lang="en-US" sz="7200" b="1" dirty="0">
                <a:solidFill>
                  <a:schemeClr val="accent3"/>
                </a:solidFill>
              </a:rPr>
              <a:t> </a:t>
            </a:r>
            <a:r>
              <a:rPr lang="en-US" sz="7200" b="1" dirty="0" err="1">
                <a:solidFill>
                  <a:schemeClr val="accent3"/>
                </a:solidFill>
              </a:rPr>
              <a:t>Adalat</a:t>
            </a:r>
            <a:r>
              <a:rPr lang="en-US" sz="7200" b="1" dirty="0"/>
              <a:t/>
            </a:r>
            <a:br>
              <a:rPr lang="en-US" sz="7200" b="1" dirty="0"/>
            </a:br>
            <a:endParaRPr lang="en-US" sz="7200" b="1" dirty="0"/>
          </a:p>
        </p:txBody>
      </p:sp>
      <p:sp>
        <p:nvSpPr>
          <p:cNvPr id="3" name="Content Placeholder 2"/>
          <p:cNvSpPr>
            <a:spLocks noGrp="1"/>
          </p:cNvSpPr>
          <p:nvPr>
            <p:ph idx="1"/>
          </p:nvPr>
        </p:nvSpPr>
        <p:spPr>
          <a:xfrm>
            <a:off x="597620" y="2468554"/>
            <a:ext cx="10451379" cy="4195481"/>
          </a:xfrm>
        </p:spPr>
        <p:txBody>
          <a:bodyPr>
            <a:noAutofit/>
          </a:bodyPr>
          <a:lstStyle/>
          <a:p>
            <a:r>
              <a:rPr lang="en-US" sz="2800" b="1" dirty="0" smtClean="0"/>
              <a:t>1)</a:t>
            </a:r>
            <a:r>
              <a:rPr lang="en-US" sz="2800" b="1" dirty="0" err="1" smtClean="0"/>
              <a:t>Lok</a:t>
            </a:r>
            <a:r>
              <a:rPr lang="en-US" sz="2800" b="1" dirty="0" smtClean="0"/>
              <a:t> </a:t>
            </a:r>
            <a:r>
              <a:rPr lang="en-US" sz="2800" b="1" dirty="0" err="1"/>
              <a:t>Adalat</a:t>
            </a:r>
            <a:r>
              <a:rPr lang="en-US" sz="2800" b="1" dirty="0"/>
              <a:t> accepts both cases </a:t>
            </a:r>
            <a:r>
              <a:rPr lang="en-US" sz="2800" b="1" dirty="0" err="1"/>
              <a:t>i.e</a:t>
            </a:r>
            <a:r>
              <a:rPr lang="en-US" sz="2800" b="1" dirty="0"/>
              <a:t> civil and criminal cases of parities</a:t>
            </a:r>
            <a:r>
              <a:rPr lang="en-US" sz="2800" b="1" dirty="0" smtClean="0"/>
              <a:t>.</a:t>
            </a:r>
            <a:endParaRPr lang="en-US" sz="2800" b="1" dirty="0"/>
          </a:p>
          <a:p>
            <a:r>
              <a:rPr lang="en-US" sz="2800" b="1" dirty="0"/>
              <a:t>2)</a:t>
            </a:r>
            <a:r>
              <a:rPr lang="en-US" sz="2800" b="1" dirty="0" err="1"/>
              <a:t>Lok</a:t>
            </a:r>
            <a:r>
              <a:rPr lang="en-US" sz="2800" b="1" dirty="0"/>
              <a:t> </a:t>
            </a:r>
            <a:r>
              <a:rPr lang="en-US" sz="2800" b="1" dirty="0" err="1"/>
              <a:t>Adalat</a:t>
            </a:r>
            <a:r>
              <a:rPr lang="en-US" sz="2800" b="1" dirty="0"/>
              <a:t> conducted by retired judges, a judicial official and social worker</a:t>
            </a:r>
            <a:r>
              <a:rPr lang="en-US" sz="2800" b="1" dirty="0" smtClean="0"/>
              <a:t>.</a:t>
            </a:r>
            <a:endParaRPr lang="en-US" sz="2800" b="1" dirty="0"/>
          </a:p>
          <a:p>
            <a:r>
              <a:rPr lang="en-US" sz="2800" b="1" dirty="0"/>
              <a:t>3)</a:t>
            </a:r>
            <a:r>
              <a:rPr lang="en-US" sz="2800" b="1" dirty="0" err="1"/>
              <a:t>Lok</a:t>
            </a:r>
            <a:r>
              <a:rPr lang="en-US" sz="2800" b="1" dirty="0"/>
              <a:t> </a:t>
            </a:r>
            <a:r>
              <a:rPr lang="en-US" sz="2800" b="1" dirty="0" err="1"/>
              <a:t>Adalat</a:t>
            </a:r>
            <a:r>
              <a:rPr lang="en-US" sz="2800" b="1" dirty="0"/>
              <a:t> informs the specific time, date and place</a:t>
            </a:r>
            <a:r>
              <a:rPr lang="en-US" sz="2800" b="1" dirty="0" smtClean="0"/>
              <a:t>.</a:t>
            </a:r>
            <a:endParaRPr lang="en-US" sz="2800" b="1" dirty="0"/>
          </a:p>
          <a:p>
            <a:r>
              <a:rPr lang="en-US" sz="2800" b="1" dirty="0"/>
              <a:t>4)</a:t>
            </a:r>
            <a:r>
              <a:rPr lang="en-US" sz="2800" b="1" dirty="0" err="1"/>
              <a:t>Lok</a:t>
            </a:r>
            <a:r>
              <a:rPr lang="en-US" sz="2800" b="1" dirty="0"/>
              <a:t> </a:t>
            </a:r>
            <a:r>
              <a:rPr lang="en-US" sz="2800" b="1" dirty="0" err="1"/>
              <a:t>Adalat</a:t>
            </a:r>
            <a:r>
              <a:rPr lang="en-US" sz="2800" b="1" dirty="0"/>
              <a:t> arranges compromise and records</a:t>
            </a:r>
            <a:r>
              <a:rPr lang="en-US" sz="2800" b="1" dirty="0" smtClean="0"/>
              <a:t>.</a:t>
            </a:r>
            <a:endParaRPr lang="en-US" sz="2800" b="1" dirty="0"/>
          </a:p>
          <a:p>
            <a:r>
              <a:rPr lang="en-US" sz="2800" b="1" dirty="0"/>
              <a:t>5)</a:t>
            </a:r>
            <a:r>
              <a:rPr lang="en-US" sz="2800" b="1" dirty="0" err="1"/>
              <a:t>Lok</a:t>
            </a:r>
            <a:r>
              <a:rPr lang="en-US" sz="2800" b="1" dirty="0"/>
              <a:t> </a:t>
            </a:r>
            <a:r>
              <a:rPr lang="en-US" sz="2800" b="1" dirty="0" err="1"/>
              <a:t>Adalat</a:t>
            </a:r>
            <a:r>
              <a:rPr lang="en-US" sz="2800" b="1" dirty="0"/>
              <a:t> saves time and energy of parties</a:t>
            </a:r>
            <a:r>
              <a:rPr lang="en-US" sz="2800" b="1" dirty="0" smtClean="0"/>
              <a:t>.</a:t>
            </a:r>
            <a:endParaRPr lang="en-US" sz="2800" b="1" dirty="0"/>
          </a:p>
          <a:p>
            <a:r>
              <a:rPr lang="en-US" sz="2800" b="1" dirty="0"/>
              <a:t>6)</a:t>
            </a:r>
            <a:r>
              <a:rPr lang="en-US" sz="2800" b="1" dirty="0" err="1"/>
              <a:t>Lok</a:t>
            </a:r>
            <a:r>
              <a:rPr lang="en-US" sz="2800" b="1" dirty="0"/>
              <a:t> </a:t>
            </a:r>
            <a:r>
              <a:rPr lang="en-US" sz="2800" b="1" dirty="0" err="1"/>
              <a:t>Adalat</a:t>
            </a:r>
            <a:r>
              <a:rPr lang="en-US" sz="2800" b="1" dirty="0"/>
              <a:t> saves expenses of appeals and revision.</a:t>
            </a:r>
          </a:p>
        </p:txBody>
      </p:sp>
    </p:spTree>
    <p:extLst>
      <p:ext uri="{BB962C8B-B14F-4D97-AF65-F5344CB8AC3E}">
        <p14:creationId xmlns:p14="http://schemas.microsoft.com/office/powerpoint/2010/main" val="32881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938762" cy="1400530"/>
          </a:xfrm>
        </p:spPr>
        <p:txBody>
          <a:bodyPr/>
          <a:lstStyle/>
          <a:p>
            <a:r>
              <a:rPr lang="en-US" sz="7200" b="1" dirty="0">
                <a:solidFill>
                  <a:schemeClr val="accent3"/>
                </a:solidFill>
              </a:rPr>
              <a:t>Composition of </a:t>
            </a:r>
            <a:r>
              <a:rPr lang="en-US" sz="7200" b="1" dirty="0" err="1">
                <a:solidFill>
                  <a:schemeClr val="accent3"/>
                </a:solidFill>
              </a:rPr>
              <a:t>Lok</a:t>
            </a:r>
            <a:r>
              <a:rPr lang="en-US" sz="7200" b="1" dirty="0">
                <a:solidFill>
                  <a:schemeClr val="accent3"/>
                </a:solidFill>
              </a:rPr>
              <a:t> </a:t>
            </a:r>
            <a:r>
              <a:rPr lang="en-US" sz="7200" b="1" dirty="0" err="1">
                <a:solidFill>
                  <a:schemeClr val="accent3"/>
                </a:solidFill>
              </a:rPr>
              <a:t>Adalat</a:t>
            </a:r>
            <a:endParaRPr lang="en-US" sz="7200" dirty="0">
              <a:solidFill>
                <a:schemeClr val="accent3"/>
              </a:solidFill>
            </a:endParaRPr>
          </a:p>
        </p:txBody>
      </p:sp>
      <p:sp>
        <p:nvSpPr>
          <p:cNvPr id="3" name="Content Placeholder 2"/>
          <p:cNvSpPr>
            <a:spLocks noGrp="1"/>
          </p:cNvSpPr>
          <p:nvPr>
            <p:ph idx="1"/>
          </p:nvPr>
        </p:nvSpPr>
        <p:spPr>
          <a:xfrm>
            <a:off x="1006330" y="2995028"/>
            <a:ext cx="10839306" cy="4195481"/>
          </a:xfrm>
        </p:spPr>
        <p:txBody>
          <a:bodyPr>
            <a:normAutofit/>
          </a:bodyPr>
          <a:lstStyle/>
          <a:p>
            <a:r>
              <a:rPr lang="en-US" b="1" dirty="0" smtClean="0"/>
              <a:t>1)At </a:t>
            </a:r>
            <a:r>
              <a:rPr lang="en-US" b="1" dirty="0"/>
              <a:t>the national level/ supreme court level the supreme court committee organizing the </a:t>
            </a:r>
            <a:r>
              <a:rPr lang="en-US" b="1" dirty="0" err="1"/>
              <a:t>Lok</a:t>
            </a:r>
            <a:r>
              <a:rPr lang="en-US" b="1" dirty="0"/>
              <a:t> </a:t>
            </a:r>
            <a:r>
              <a:rPr lang="en-US" b="1" dirty="0" err="1"/>
              <a:t>Adalat</a:t>
            </a:r>
            <a:r>
              <a:rPr lang="en-US" b="1" dirty="0"/>
              <a:t> has the power to constitute benches of </a:t>
            </a:r>
            <a:r>
              <a:rPr lang="en-US" b="1" dirty="0" err="1"/>
              <a:t>Lok</a:t>
            </a:r>
            <a:r>
              <a:rPr lang="en-US" b="1" dirty="0"/>
              <a:t> </a:t>
            </a:r>
            <a:r>
              <a:rPr lang="en-US" b="1" dirty="0" err="1"/>
              <a:t>Adalat</a:t>
            </a:r>
            <a:r>
              <a:rPr lang="en-US" b="1" dirty="0"/>
              <a:t>. </a:t>
            </a:r>
          </a:p>
          <a:p>
            <a:r>
              <a:rPr lang="en-US" b="1" dirty="0"/>
              <a:t>2)At every high court level/state level the secretary of the high court committee organizing the </a:t>
            </a:r>
            <a:r>
              <a:rPr lang="en-US" b="1" dirty="0" err="1"/>
              <a:t>Lok</a:t>
            </a:r>
            <a:r>
              <a:rPr lang="en-US" b="1" dirty="0"/>
              <a:t> </a:t>
            </a:r>
            <a:r>
              <a:rPr lang="en-US" b="1" dirty="0" err="1"/>
              <a:t>Adalat</a:t>
            </a:r>
            <a:r>
              <a:rPr lang="en-US" b="1" dirty="0"/>
              <a:t> has the power to constitute benches of </a:t>
            </a:r>
            <a:r>
              <a:rPr lang="en-US" b="1" dirty="0" err="1"/>
              <a:t>Lok</a:t>
            </a:r>
            <a:r>
              <a:rPr lang="en-US" b="1" dirty="0"/>
              <a:t> </a:t>
            </a:r>
            <a:r>
              <a:rPr lang="en-US" b="1" dirty="0" err="1"/>
              <a:t>Adalat</a:t>
            </a:r>
            <a:r>
              <a:rPr lang="en-US" b="1" dirty="0"/>
              <a:t>. Composition at state level bench of </a:t>
            </a:r>
            <a:r>
              <a:rPr lang="en-US" b="1" dirty="0" err="1"/>
              <a:t>Lok</a:t>
            </a:r>
            <a:r>
              <a:rPr lang="en-US" b="1" dirty="0"/>
              <a:t> </a:t>
            </a:r>
            <a:r>
              <a:rPr lang="en-US" b="1" dirty="0" err="1"/>
              <a:t>Adalat</a:t>
            </a:r>
            <a:r>
              <a:rPr lang="en-US" b="1" dirty="0"/>
              <a:t>-</a:t>
            </a:r>
          </a:p>
          <a:p>
            <a:r>
              <a:rPr lang="en-US" b="1" dirty="0"/>
              <a:t>a)Sitting or retired judge</a:t>
            </a:r>
          </a:p>
          <a:p>
            <a:r>
              <a:rPr lang="en-US" b="1" dirty="0"/>
              <a:t> b)Senior lawyer</a:t>
            </a:r>
          </a:p>
          <a:p>
            <a:r>
              <a:rPr lang="en-US" b="1" dirty="0"/>
              <a:t> c)Renowned social worker</a:t>
            </a:r>
          </a:p>
          <a:p>
            <a:endParaRPr lang="en-US" b="1" dirty="0"/>
          </a:p>
        </p:txBody>
      </p:sp>
    </p:spTree>
    <p:extLst>
      <p:ext uri="{BB962C8B-B14F-4D97-AF65-F5344CB8AC3E}">
        <p14:creationId xmlns:p14="http://schemas.microsoft.com/office/powerpoint/2010/main" val="3626686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TotalTime>
  <Words>522</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PowerPoint Presentation</vt:lpstr>
      <vt:lpstr>Introduction</vt:lpstr>
      <vt:lpstr>Establishment </vt:lpstr>
      <vt:lpstr>PowerPoint Presentation</vt:lpstr>
      <vt:lpstr>PowerPoint Presentation</vt:lpstr>
      <vt:lpstr>Jurisdiction of Lok Adalat</vt:lpstr>
      <vt:lpstr>Powers of Lok Adalat</vt:lpstr>
      <vt:lpstr>Functions of Lok Adalat </vt:lpstr>
      <vt:lpstr>Composition of Lok Adalat</vt:lpstr>
      <vt:lpstr>PowerPoint Presentation</vt:lpstr>
      <vt:lpstr>Award of the Lok Adalat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Amol</dc:creator>
  <cp:lastModifiedBy>Amol</cp:lastModifiedBy>
  <cp:revision>4</cp:revision>
  <dcterms:created xsi:type="dcterms:W3CDTF">2021-11-25T13:50:18Z</dcterms:created>
  <dcterms:modified xsi:type="dcterms:W3CDTF">2021-11-25T14:18:27Z</dcterms:modified>
</cp:coreProperties>
</file>