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7" autoAdjust="0"/>
    <p:restoredTop sz="94660"/>
  </p:normalViewPr>
  <p:slideViewPr>
    <p:cSldViewPr snapToGrid="0">
      <p:cViewPr varScale="1">
        <p:scale>
          <a:sx n="71" d="100"/>
          <a:sy n="71"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38412B-99B8-4BFE-A5E6-DCB70D2F68E7}" type="datetimeFigureOut">
              <a:rPr lang="en-US" smtClean="0"/>
              <a:t>12/3/2021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124487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438412B-99B8-4BFE-A5E6-DCB70D2F68E7}"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408085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38412B-99B8-4BFE-A5E6-DCB70D2F68E7}"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3585238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38412B-99B8-4BFE-A5E6-DCB70D2F68E7}"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3446511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38412B-99B8-4BFE-A5E6-DCB70D2F68E7}"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2271968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38412B-99B8-4BFE-A5E6-DCB70D2F68E7}"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1621020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38412B-99B8-4BFE-A5E6-DCB70D2F68E7}"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151545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38412B-99B8-4BFE-A5E6-DCB70D2F68E7}"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433101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38412B-99B8-4BFE-A5E6-DCB70D2F68E7}"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5538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38412B-99B8-4BFE-A5E6-DCB70D2F68E7}"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173522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38412B-99B8-4BFE-A5E6-DCB70D2F68E7}"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414258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38412B-99B8-4BFE-A5E6-DCB70D2F68E7}"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141833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38412B-99B8-4BFE-A5E6-DCB70D2F68E7}"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135699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38412B-99B8-4BFE-A5E6-DCB70D2F68E7}"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2644866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8412B-99B8-4BFE-A5E6-DCB70D2F68E7}"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208548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438412B-99B8-4BFE-A5E6-DCB70D2F68E7}"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346482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438412B-99B8-4BFE-A5E6-DCB70D2F68E7}"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E5108-0FCA-4477-B859-952206C11082}" type="slidenum">
              <a:rPr lang="en-US" smtClean="0"/>
              <a:t>‹#›</a:t>
            </a:fld>
            <a:endParaRPr lang="en-US"/>
          </a:p>
        </p:txBody>
      </p:sp>
    </p:spTree>
    <p:extLst>
      <p:ext uri="{BB962C8B-B14F-4D97-AF65-F5344CB8AC3E}">
        <p14:creationId xmlns:p14="http://schemas.microsoft.com/office/powerpoint/2010/main" val="3994528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438412B-99B8-4BFE-A5E6-DCB70D2F68E7}" type="datetimeFigureOut">
              <a:rPr lang="en-US" smtClean="0"/>
              <a:t>12/3/2021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FBE5108-0FCA-4477-B859-952206C11082}" type="slidenum">
              <a:rPr lang="en-US" smtClean="0"/>
              <a:t>‹#›</a:t>
            </a:fld>
            <a:endParaRPr lang="en-US"/>
          </a:p>
        </p:txBody>
      </p:sp>
    </p:spTree>
    <p:extLst>
      <p:ext uri="{BB962C8B-B14F-4D97-AF65-F5344CB8AC3E}">
        <p14:creationId xmlns:p14="http://schemas.microsoft.com/office/powerpoint/2010/main" val="29138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sp>
        <p:nvSpPr>
          <p:cNvPr id="3" name="Subtitle 2"/>
          <p:cNvSpPr>
            <a:spLocks noGrp="1"/>
          </p:cNvSpPr>
          <p:nvPr>
            <p:ph type="subTitle" idx="1"/>
          </p:nvPr>
        </p:nvSpPr>
        <p:spPr>
          <a:xfrm>
            <a:off x="3089564" y="1108363"/>
            <a:ext cx="8672916" cy="2697019"/>
          </a:xfrm>
        </p:spPr>
        <p:txBody>
          <a:bodyPr>
            <a:noAutofit/>
          </a:bodyPr>
          <a:lstStyle/>
          <a:p>
            <a:pPr algn="ctr"/>
            <a:r>
              <a:rPr lang="en-US" sz="8000" b="1" dirty="0" smtClean="0">
                <a:solidFill>
                  <a:schemeClr val="accent5">
                    <a:lumMod val="75000"/>
                  </a:schemeClr>
                </a:solidFill>
              </a:rPr>
              <a:t>PPT on Salient Features of the Constitution of India </a:t>
            </a:r>
            <a:endParaRPr lang="en-US" sz="8000" b="1" dirty="0">
              <a:solidFill>
                <a:schemeClr val="accent5">
                  <a:lumMod val="75000"/>
                </a:schemeClr>
              </a:solidFill>
            </a:endParaRPr>
          </a:p>
        </p:txBody>
      </p:sp>
    </p:spTree>
    <p:extLst>
      <p:ext uri="{BB962C8B-B14F-4D97-AF65-F5344CB8AC3E}">
        <p14:creationId xmlns:p14="http://schemas.microsoft.com/office/powerpoint/2010/main" val="4172939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18" y="0"/>
            <a:ext cx="10018713" cy="1752599"/>
          </a:xfrm>
        </p:spPr>
        <p:txBody>
          <a:bodyPr/>
          <a:lstStyle/>
          <a:p>
            <a:r>
              <a:rPr lang="en-US" b="1" dirty="0">
                <a:solidFill>
                  <a:schemeClr val="accent5">
                    <a:lumMod val="75000"/>
                  </a:schemeClr>
                </a:solidFill>
              </a:rPr>
              <a:t>Independence of Judiciary</a:t>
            </a:r>
            <a:endParaRPr lang="en-US" dirty="0">
              <a:solidFill>
                <a:schemeClr val="accent5">
                  <a:lumMod val="75000"/>
                </a:schemeClr>
              </a:solidFill>
            </a:endParaRPr>
          </a:p>
        </p:txBody>
      </p:sp>
      <p:sp>
        <p:nvSpPr>
          <p:cNvPr id="3" name="Content Placeholder 2"/>
          <p:cNvSpPr>
            <a:spLocks noGrp="1"/>
          </p:cNvSpPr>
          <p:nvPr>
            <p:ph idx="1"/>
          </p:nvPr>
        </p:nvSpPr>
        <p:spPr/>
        <p:txBody>
          <a:bodyPr>
            <a:noAutofit/>
          </a:bodyPr>
          <a:lstStyle/>
          <a:p>
            <a:r>
              <a:rPr lang="en-US" sz="2000" dirty="0" smtClean="0"/>
              <a:t>Independence </a:t>
            </a:r>
            <a:r>
              <a:rPr lang="en-US" sz="2000" dirty="0"/>
              <a:t>of Judiciary is one of the pillars on which the rule of law exists. The process of appointing judges also guarantees the judiciary independence in </a:t>
            </a:r>
            <a:r>
              <a:rPr lang="en-US" sz="2000" dirty="0" err="1"/>
              <a:t>India.The</a:t>
            </a:r>
            <a:r>
              <a:rPr lang="en-US" sz="2000" dirty="0"/>
              <a:t> Supreme Court and High Court judges are appointed by the President.</a:t>
            </a:r>
          </a:p>
          <a:p>
            <a:r>
              <a:rPr lang="en-US" sz="2000" b="1" dirty="0"/>
              <a:t>The constitution has made the following provisions to ensure independence of judiciary.</a:t>
            </a:r>
            <a:endParaRPr lang="en-US" sz="2000" dirty="0"/>
          </a:p>
          <a:p>
            <a:r>
              <a:rPr lang="en-US" sz="2000" dirty="0"/>
              <a:t>Appointments of Judges</a:t>
            </a:r>
          </a:p>
          <a:p>
            <a:r>
              <a:rPr lang="en-US" sz="2000" dirty="0"/>
              <a:t>Control over Establishment</a:t>
            </a:r>
          </a:p>
          <a:p>
            <a:r>
              <a:rPr lang="en-US" sz="2000" dirty="0"/>
              <a:t>Security of Tenure</a:t>
            </a:r>
          </a:p>
          <a:p>
            <a:r>
              <a:rPr lang="en-US" sz="2000" dirty="0"/>
              <a:t>No discussion in Legislature on the conduct of Judges</a:t>
            </a:r>
          </a:p>
          <a:p>
            <a:r>
              <a:rPr lang="en-US" sz="2000" dirty="0"/>
              <a:t>Separation of judiciary from the executive</a:t>
            </a:r>
          </a:p>
          <a:p>
            <a:r>
              <a:rPr lang="en-US" sz="2000" dirty="0"/>
              <a:t>Prohibition on practice after retirement – Article 124 (7</a:t>
            </a:r>
            <a:r>
              <a:rPr lang="en-US" sz="2000" dirty="0" smtClean="0"/>
              <a:t>)</a:t>
            </a:r>
            <a:endParaRPr lang="en-US" sz="2000" dirty="0"/>
          </a:p>
        </p:txBody>
      </p:sp>
    </p:spTree>
    <p:extLst>
      <p:ext uri="{BB962C8B-B14F-4D97-AF65-F5344CB8AC3E}">
        <p14:creationId xmlns:p14="http://schemas.microsoft.com/office/powerpoint/2010/main" val="4123879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Hierarchy of Courts in India and The Justice System in India</a:t>
            </a:r>
            <a:endParaRPr lang="en-US" dirty="0"/>
          </a:p>
          <a:p>
            <a:r>
              <a:rPr lang="en-US" dirty="0"/>
              <a:t>Supreme court of India</a:t>
            </a:r>
          </a:p>
          <a:p>
            <a:r>
              <a:rPr lang="en-US" dirty="0"/>
              <a:t>High Courts</a:t>
            </a:r>
          </a:p>
          <a:p>
            <a:r>
              <a:rPr lang="en-US" dirty="0"/>
              <a:t>District and Session courts</a:t>
            </a:r>
          </a:p>
          <a:p>
            <a:r>
              <a:rPr lang="en-US" dirty="0"/>
              <a:t>Chief Judicial Magistrate/CJSD</a:t>
            </a:r>
          </a:p>
          <a:p>
            <a:r>
              <a:rPr lang="en-US" dirty="0"/>
              <a:t>Judicial Magistrate First Class /CJJD</a:t>
            </a:r>
            <a:endParaRPr lang="en-US" dirty="0"/>
          </a:p>
        </p:txBody>
      </p:sp>
    </p:spTree>
    <p:extLst>
      <p:ext uri="{BB962C8B-B14F-4D97-AF65-F5344CB8AC3E}">
        <p14:creationId xmlns:p14="http://schemas.microsoft.com/office/powerpoint/2010/main" val="1514421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9600" dirty="0" smtClean="0">
                <a:solidFill>
                  <a:schemeClr val="accent5">
                    <a:lumMod val="75000"/>
                  </a:schemeClr>
                </a:solidFill>
              </a:rPr>
              <a:t>Thank You</a:t>
            </a:r>
            <a:endParaRPr lang="en-US" sz="9600" dirty="0">
              <a:solidFill>
                <a:schemeClr val="accent5">
                  <a:lumMod val="75000"/>
                </a:schemeClr>
              </a:solidFill>
            </a:endParaRPr>
          </a:p>
        </p:txBody>
      </p:sp>
    </p:spTree>
    <p:extLst>
      <p:ext uri="{BB962C8B-B14F-4D97-AF65-F5344CB8AC3E}">
        <p14:creationId xmlns:p14="http://schemas.microsoft.com/office/powerpoint/2010/main" val="282096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chemeClr val="accent5">
                    <a:lumMod val="75000"/>
                  </a:schemeClr>
                </a:solidFill>
              </a:rPr>
              <a:t>Salient features of the Constitution of </a:t>
            </a:r>
            <a:r>
              <a:rPr lang="en-US" sz="4800" b="1" dirty="0" smtClean="0">
                <a:solidFill>
                  <a:schemeClr val="accent5">
                    <a:lumMod val="75000"/>
                  </a:schemeClr>
                </a:solidFill>
              </a:rPr>
              <a:t>India</a:t>
            </a:r>
            <a:r>
              <a:rPr lang="en-US" sz="4800" dirty="0">
                <a:solidFill>
                  <a:schemeClr val="accent5">
                    <a:lumMod val="75000"/>
                  </a:schemeClr>
                </a:solidFill>
              </a:rPr>
              <a:t/>
            </a:r>
            <a:br>
              <a:rPr lang="en-US" sz="4800" dirty="0">
                <a:solidFill>
                  <a:schemeClr val="accent5">
                    <a:lumMod val="75000"/>
                  </a:schemeClr>
                </a:solidFill>
              </a:rPr>
            </a:br>
            <a:endParaRPr lang="en-US" sz="4800" dirty="0">
              <a:solidFill>
                <a:schemeClr val="accent5">
                  <a:lumMod val="75000"/>
                </a:schemeClr>
              </a:solidFill>
            </a:endParaRPr>
          </a:p>
        </p:txBody>
      </p:sp>
      <p:sp>
        <p:nvSpPr>
          <p:cNvPr id="3" name="Content Placeholder 2"/>
          <p:cNvSpPr>
            <a:spLocks noGrp="1"/>
          </p:cNvSpPr>
          <p:nvPr>
            <p:ph idx="1"/>
          </p:nvPr>
        </p:nvSpPr>
        <p:spPr/>
        <p:txBody>
          <a:bodyPr/>
          <a:lstStyle/>
          <a:p>
            <a:r>
              <a:rPr lang="en-US" sz="3200" b="1" dirty="0">
                <a:solidFill>
                  <a:schemeClr val="accent5">
                    <a:lumMod val="75000"/>
                  </a:schemeClr>
                </a:solidFill>
              </a:rPr>
              <a:t>Written Constitution</a:t>
            </a:r>
          </a:p>
          <a:p>
            <a:r>
              <a:rPr lang="en-US" dirty="0"/>
              <a:t>The Constitution is a complete written document that includes the constitutional law of </a:t>
            </a:r>
            <a:r>
              <a:rPr lang="en-US" dirty="0" err="1"/>
              <a:t>India.It</a:t>
            </a:r>
            <a:r>
              <a:rPr lang="en-US" dirty="0"/>
              <a:t> took 2 years, 11 months and 18 days for the constitution to be written and </a:t>
            </a:r>
            <a:r>
              <a:rPr lang="en-US" dirty="0" err="1"/>
              <a:t>implemented.The</a:t>
            </a:r>
            <a:r>
              <a:rPr lang="en-US" dirty="0"/>
              <a:t> Constitution of India has 225 Articles divided into 22 parts with 12 schedules and 104 constitutional amendments.</a:t>
            </a:r>
          </a:p>
          <a:p>
            <a:endParaRPr lang="en-US" dirty="0"/>
          </a:p>
        </p:txBody>
      </p:sp>
    </p:spTree>
    <p:extLst>
      <p:ext uri="{BB962C8B-B14F-4D97-AF65-F5344CB8AC3E}">
        <p14:creationId xmlns:p14="http://schemas.microsoft.com/office/powerpoint/2010/main" val="2909553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148" y="0"/>
            <a:ext cx="10018713" cy="1752599"/>
          </a:xfrm>
        </p:spPr>
        <p:txBody>
          <a:bodyPr>
            <a:normAutofit/>
          </a:bodyPr>
          <a:lstStyle/>
          <a:p>
            <a:r>
              <a:rPr lang="en-US" sz="4800" b="1" dirty="0"/>
              <a:t>Preamble of the </a:t>
            </a:r>
            <a:r>
              <a:rPr lang="en-US" sz="4800" b="1" dirty="0" smtClean="0"/>
              <a:t>Constitution</a:t>
            </a:r>
            <a:endParaRPr lang="en-US" sz="4800" dirty="0"/>
          </a:p>
        </p:txBody>
      </p:sp>
      <p:sp>
        <p:nvSpPr>
          <p:cNvPr id="3" name="Content Placeholder 2"/>
          <p:cNvSpPr>
            <a:spLocks noGrp="1"/>
          </p:cNvSpPr>
          <p:nvPr>
            <p:ph idx="1"/>
          </p:nvPr>
        </p:nvSpPr>
        <p:spPr>
          <a:xfrm>
            <a:off x="1318056" y="592279"/>
            <a:ext cx="10018713" cy="3124201"/>
          </a:xfrm>
        </p:spPr>
        <p:txBody>
          <a:bodyPr/>
          <a:lstStyle/>
          <a:p>
            <a:pPr marL="0" indent="0">
              <a:buNone/>
            </a:pPr>
            <a:r>
              <a:rPr lang="en-US" dirty="0"/>
              <a:t>The preamble of the Indian Constitution states the philosophy of the Constitution</a:t>
            </a:r>
            <a:r>
              <a:rPr lang="en-US" dirty="0" smtClean="0"/>
              <a:t>.</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6698" y="2019794"/>
            <a:ext cx="8045163" cy="4577930"/>
          </a:xfrm>
          <a:prstGeom prst="rect">
            <a:avLst/>
          </a:prstGeom>
        </p:spPr>
      </p:pic>
    </p:spTree>
    <p:extLst>
      <p:ext uri="{BB962C8B-B14F-4D97-AF65-F5344CB8AC3E}">
        <p14:creationId xmlns:p14="http://schemas.microsoft.com/office/powerpoint/2010/main" val="145521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5">
                    <a:lumMod val="75000"/>
                  </a:schemeClr>
                </a:solidFill>
              </a:rPr>
              <a:t>Secularism</a:t>
            </a:r>
            <a:endParaRPr lang="en-US" sz="4800" dirty="0">
              <a:solidFill>
                <a:schemeClr val="accent5">
                  <a:lumMod val="75000"/>
                </a:schemeClr>
              </a:solidFill>
            </a:endParaRPr>
          </a:p>
        </p:txBody>
      </p:sp>
      <p:sp>
        <p:nvSpPr>
          <p:cNvPr id="3" name="Content Placeholder 2"/>
          <p:cNvSpPr>
            <a:spLocks noGrp="1"/>
          </p:cNvSpPr>
          <p:nvPr>
            <p:ph idx="1"/>
          </p:nvPr>
        </p:nvSpPr>
        <p:spPr/>
        <p:txBody>
          <a:bodyPr>
            <a:normAutofit/>
          </a:bodyPr>
          <a:lstStyle/>
          <a:p>
            <a:r>
              <a:rPr lang="en-US" sz="2800" dirty="0" smtClean="0"/>
              <a:t>India </a:t>
            </a:r>
            <a:r>
              <a:rPr lang="en-US" sz="2800" dirty="0"/>
              <a:t>is a secular state. secularism means the institution of government is separated from religion. Secularism does not mean that there is no religion in the state but it does mean that all religions and all citizens of that religion have the right to spread and preach the religion of their choice. The word ‘secular’ was included in our preamble by the 42nd Amendment,1976 of the Indian Constitution. </a:t>
            </a:r>
          </a:p>
        </p:txBody>
      </p:sp>
    </p:spTree>
    <p:extLst>
      <p:ext uri="{BB962C8B-B14F-4D97-AF65-F5344CB8AC3E}">
        <p14:creationId xmlns:p14="http://schemas.microsoft.com/office/powerpoint/2010/main" val="214924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accent5">
                    <a:lumMod val="75000"/>
                  </a:schemeClr>
                </a:solidFill>
              </a:rPr>
              <a:t>Democracy</a:t>
            </a:r>
            <a:endParaRPr lang="en-US" sz="6600" dirty="0">
              <a:solidFill>
                <a:schemeClr val="accent5">
                  <a:lumMod val="75000"/>
                </a:schemeClr>
              </a:solidFill>
            </a:endParaRPr>
          </a:p>
        </p:txBody>
      </p:sp>
      <p:sp>
        <p:nvSpPr>
          <p:cNvPr id="3" name="Content Placeholder 2"/>
          <p:cNvSpPr>
            <a:spLocks noGrp="1"/>
          </p:cNvSpPr>
          <p:nvPr>
            <p:ph idx="1"/>
          </p:nvPr>
        </p:nvSpPr>
        <p:spPr/>
        <p:txBody>
          <a:bodyPr/>
          <a:lstStyle/>
          <a:p>
            <a:endParaRPr lang="en-US" dirty="0"/>
          </a:p>
          <a:p>
            <a:r>
              <a:rPr lang="en-US" dirty="0"/>
              <a:t>India is the largest democracy in the world. After independence in 1947, India became a democratic nation. India is a federal parliamentary democracy in which the President of India is the head of state and the Prime Minister of India is the head of </a:t>
            </a:r>
            <a:r>
              <a:rPr lang="en-US" dirty="0" err="1"/>
              <a:t>government.The</a:t>
            </a:r>
            <a:r>
              <a:rPr lang="en-US" dirty="0"/>
              <a:t> main reason for choosing democracy is to give people the freedom to choose their representatives and protect them from oppressive leaders.</a:t>
            </a:r>
          </a:p>
          <a:p>
            <a:endParaRPr lang="en-US" b="1" dirty="0"/>
          </a:p>
        </p:txBody>
      </p:sp>
    </p:spTree>
    <p:extLst>
      <p:ext uri="{BB962C8B-B14F-4D97-AF65-F5344CB8AC3E}">
        <p14:creationId xmlns:p14="http://schemas.microsoft.com/office/powerpoint/2010/main" val="3043782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438" y="782782"/>
            <a:ext cx="10018713" cy="1752599"/>
          </a:xfrm>
        </p:spPr>
        <p:txBody>
          <a:bodyPr/>
          <a:lstStyle/>
          <a:p>
            <a:r>
              <a:rPr lang="en-US" b="1" dirty="0"/>
              <a:t>Quasi-Federal</a:t>
            </a:r>
            <a:endParaRPr lang="en-US" dirty="0"/>
          </a:p>
        </p:txBody>
      </p:sp>
      <p:sp>
        <p:nvSpPr>
          <p:cNvPr id="3" name="Content Placeholder 2"/>
          <p:cNvSpPr>
            <a:spLocks noGrp="1"/>
          </p:cNvSpPr>
          <p:nvPr>
            <p:ph idx="1"/>
          </p:nvPr>
        </p:nvSpPr>
        <p:spPr>
          <a:xfrm>
            <a:off x="1276491" y="2438399"/>
            <a:ext cx="10018713" cy="3124201"/>
          </a:xfrm>
        </p:spPr>
        <p:txBody>
          <a:bodyPr>
            <a:noAutofit/>
          </a:bodyPr>
          <a:lstStyle/>
          <a:p>
            <a:endParaRPr lang="en-US" sz="2000" dirty="0"/>
          </a:p>
          <a:p>
            <a:r>
              <a:rPr lang="en-US" sz="2000" dirty="0"/>
              <a:t>It has been a subject of debate among scholars whether the Constitution of India is fully federal or unitary in nature. But it is a combination both.</a:t>
            </a:r>
          </a:p>
          <a:p>
            <a:r>
              <a:rPr lang="en-US" sz="2000" b="1" dirty="0"/>
              <a:t>Federal Salient features of the Constitution of India</a:t>
            </a:r>
          </a:p>
          <a:p>
            <a:r>
              <a:rPr lang="en-US" sz="2000" dirty="0"/>
              <a:t>Dual polity</a:t>
            </a:r>
          </a:p>
          <a:p>
            <a:r>
              <a:rPr lang="en-US" sz="2000" dirty="0"/>
              <a:t>Written and Rigid Constitution</a:t>
            </a:r>
          </a:p>
          <a:p>
            <a:r>
              <a:rPr lang="en-US" sz="2000" dirty="0"/>
              <a:t>Supremacy of the Constitution</a:t>
            </a:r>
          </a:p>
          <a:p>
            <a:r>
              <a:rPr lang="en-US" sz="2000" dirty="0"/>
              <a:t>Division of powers</a:t>
            </a:r>
          </a:p>
          <a:p>
            <a:r>
              <a:rPr lang="en-US" sz="2000" dirty="0"/>
              <a:t>Bicameral Legislature</a:t>
            </a:r>
          </a:p>
          <a:p>
            <a:r>
              <a:rPr lang="en-US" sz="2000" dirty="0"/>
              <a:t>Independent </a:t>
            </a:r>
            <a:r>
              <a:rPr lang="en-US" sz="2000" dirty="0" smtClean="0"/>
              <a:t>judiciary</a:t>
            </a:r>
          </a:p>
          <a:p>
            <a:endParaRPr lang="en-US" sz="2000" dirty="0"/>
          </a:p>
          <a:p>
            <a:endParaRPr lang="en-US" sz="2000" dirty="0"/>
          </a:p>
        </p:txBody>
      </p:sp>
      <p:sp>
        <p:nvSpPr>
          <p:cNvPr id="4" name="TextBox 3"/>
          <p:cNvSpPr txBox="1"/>
          <p:nvPr/>
        </p:nvSpPr>
        <p:spPr>
          <a:xfrm>
            <a:off x="7358716" y="2714625"/>
            <a:ext cx="4833284" cy="3477875"/>
          </a:xfrm>
          <a:prstGeom prst="rect">
            <a:avLst/>
          </a:prstGeom>
          <a:noFill/>
        </p:spPr>
        <p:txBody>
          <a:bodyPr wrap="square" rtlCol="0">
            <a:spAutoFit/>
          </a:bodyPr>
          <a:lstStyle/>
          <a:p>
            <a:pPr marL="342900" indent="-342900">
              <a:buFont typeface="Arial" panose="020B0604020202020204" pitchFamily="34" charset="0"/>
              <a:buChar char="•"/>
            </a:pPr>
            <a:r>
              <a:rPr lang="en-US" sz="2000" b="1" dirty="0" smtClean="0"/>
              <a:t>Unitary Features of the Indian constitution</a:t>
            </a:r>
            <a:endParaRPr lang="en-US" sz="2000" dirty="0" smtClean="0"/>
          </a:p>
          <a:p>
            <a:pPr marL="342900" indent="-342900">
              <a:buFont typeface="Arial" panose="020B0604020202020204" pitchFamily="34" charset="0"/>
              <a:buChar char="•"/>
            </a:pPr>
            <a:r>
              <a:rPr lang="en-US" sz="2000" dirty="0" smtClean="0"/>
              <a:t>Constitutional amendment procedure</a:t>
            </a:r>
          </a:p>
          <a:p>
            <a:pPr marL="342900" indent="-342900">
              <a:buFont typeface="Arial" panose="020B0604020202020204" pitchFamily="34" charset="0"/>
              <a:buChar char="•"/>
            </a:pPr>
            <a:r>
              <a:rPr lang="en-US" sz="2000" dirty="0" smtClean="0"/>
              <a:t>All India Services.</a:t>
            </a:r>
          </a:p>
          <a:p>
            <a:pPr marL="342900" indent="-342900">
              <a:buFont typeface="Arial" panose="020B0604020202020204" pitchFamily="34" charset="0"/>
              <a:buChar char="•"/>
            </a:pPr>
            <a:r>
              <a:rPr lang="en-US" sz="2000" dirty="0" smtClean="0"/>
              <a:t>Emergency provisions</a:t>
            </a:r>
          </a:p>
          <a:p>
            <a:pPr marL="342900" indent="-342900">
              <a:buFont typeface="Arial" panose="020B0604020202020204" pitchFamily="34" charset="0"/>
              <a:buChar char="•"/>
            </a:pPr>
            <a:r>
              <a:rPr lang="en-US" sz="2000" dirty="0" smtClean="0"/>
              <a:t>Single Citizenship:</a:t>
            </a:r>
          </a:p>
          <a:p>
            <a:pPr marL="342900" indent="-342900">
              <a:buFont typeface="Arial" panose="020B0604020202020204" pitchFamily="34" charset="0"/>
              <a:buChar char="•"/>
            </a:pPr>
            <a:r>
              <a:rPr lang="en-US" sz="2000" dirty="0" smtClean="0"/>
              <a:t>A Strong Centre:</a:t>
            </a:r>
          </a:p>
          <a:p>
            <a:pPr marL="342900" indent="-342900">
              <a:buFont typeface="Arial" panose="020B0604020202020204" pitchFamily="34" charset="0"/>
              <a:buChar char="•"/>
            </a:pPr>
            <a:r>
              <a:rPr lang="en-US" sz="2000" dirty="0" smtClean="0"/>
              <a:t>Single Constitution for Union and States</a:t>
            </a:r>
          </a:p>
          <a:p>
            <a:pPr marL="342900" indent="-342900">
              <a:buFont typeface="Arial" panose="020B0604020202020204" pitchFamily="34" charset="0"/>
              <a:buChar char="•"/>
            </a:pPr>
            <a:r>
              <a:rPr lang="en-US" sz="2000" dirty="0" smtClean="0"/>
              <a:t>Thus the Indian Constitution can be described as quasi-</a:t>
            </a:r>
            <a:r>
              <a:rPr lang="en-US" sz="2000" dirty="0" err="1" smtClean="0"/>
              <a:t>federa</a:t>
            </a:r>
            <a:endParaRPr lang="en-US" sz="2000" dirty="0" smtClean="0"/>
          </a:p>
          <a:p>
            <a:endParaRPr lang="en-US" sz="2000" dirty="0"/>
          </a:p>
        </p:txBody>
      </p:sp>
    </p:spTree>
    <p:extLst>
      <p:ext uri="{BB962C8B-B14F-4D97-AF65-F5344CB8AC3E}">
        <p14:creationId xmlns:p14="http://schemas.microsoft.com/office/powerpoint/2010/main" val="1334520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75000"/>
                  </a:schemeClr>
                </a:solidFill>
              </a:rPr>
              <a:t>Fundamental </a:t>
            </a:r>
            <a:r>
              <a:rPr lang="en-US" b="1" dirty="0" smtClean="0">
                <a:solidFill>
                  <a:schemeClr val="accent5">
                    <a:lumMod val="75000"/>
                  </a:schemeClr>
                </a:solidFill>
              </a:rPr>
              <a:t>Rights</a:t>
            </a:r>
            <a:endParaRPr lang="en-US" dirty="0">
              <a:solidFill>
                <a:schemeClr val="accent5">
                  <a:lumMod val="75000"/>
                </a:schemeClr>
              </a:solidFill>
            </a:endParaRPr>
          </a:p>
        </p:txBody>
      </p:sp>
      <p:sp>
        <p:nvSpPr>
          <p:cNvPr id="3" name="Content Placeholder 2"/>
          <p:cNvSpPr>
            <a:spLocks noGrp="1"/>
          </p:cNvSpPr>
          <p:nvPr>
            <p:ph idx="1"/>
          </p:nvPr>
        </p:nvSpPr>
        <p:spPr/>
        <p:txBody>
          <a:bodyPr>
            <a:normAutofit fontScale="70000" lnSpcReduction="20000"/>
          </a:bodyPr>
          <a:lstStyle/>
          <a:p>
            <a:r>
              <a:rPr lang="en-US" dirty="0" smtClean="0"/>
              <a:t>Fundamental </a:t>
            </a:r>
            <a:r>
              <a:rPr lang="en-US" dirty="0"/>
              <a:t>rights are the most important feature of the Indian </a:t>
            </a:r>
            <a:r>
              <a:rPr lang="en-US" dirty="0" err="1"/>
              <a:t>Constitution.Fundamental</a:t>
            </a:r>
            <a:r>
              <a:rPr lang="en-US" dirty="0"/>
              <a:t> rights are rights that are essential for the intellectual, moral and spiritual development of individuals.</a:t>
            </a:r>
          </a:p>
          <a:p>
            <a:r>
              <a:rPr lang="en-US" b="1" dirty="0"/>
              <a:t>There are six fundamental rights </a:t>
            </a:r>
            <a:r>
              <a:rPr lang="en-US" b="1" dirty="0" err="1"/>
              <a:t>recognised</a:t>
            </a:r>
            <a:r>
              <a:rPr lang="en-US" b="1" dirty="0"/>
              <a:t> by the Indian constitution:</a:t>
            </a:r>
            <a:endParaRPr lang="en-US" dirty="0"/>
          </a:p>
          <a:p>
            <a:r>
              <a:rPr lang="en-US" dirty="0"/>
              <a:t>Right to equality (Articles. 14-18)</a:t>
            </a:r>
          </a:p>
          <a:p>
            <a:r>
              <a:rPr lang="en-US" dirty="0"/>
              <a:t>Right to Freedom (Articles. 19-22)</a:t>
            </a:r>
          </a:p>
          <a:p>
            <a:r>
              <a:rPr lang="en-US" dirty="0"/>
              <a:t>Right Against exploitation (Articles. 23-24)</a:t>
            </a:r>
          </a:p>
          <a:p>
            <a:r>
              <a:rPr lang="en-US" dirty="0"/>
              <a:t>Right to Freedom of Religion (Articles. 25- 28)</a:t>
            </a:r>
          </a:p>
          <a:p>
            <a:r>
              <a:rPr lang="en-US" dirty="0"/>
              <a:t>Cultural and Educational Rights (Articles. 29-30), and</a:t>
            </a:r>
          </a:p>
          <a:p>
            <a:r>
              <a:rPr lang="en-US" dirty="0"/>
              <a:t>Right to Constitutional Remedies (Articles. 32-35)</a:t>
            </a:r>
          </a:p>
          <a:p>
            <a:endParaRPr lang="en-US" dirty="0"/>
          </a:p>
        </p:txBody>
      </p:sp>
    </p:spTree>
    <p:extLst>
      <p:ext uri="{BB962C8B-B14F-4D97-AF65-F5344CB8AC3E}">
        <p14:creationId xmlns:p14="http://schemas.microsoft.com/office/powerpoint/2010/main" val="1286802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286" y="0"/>
            <a:ext cx="10018713" cy="1752599"/>
          </a:xfrm>
        </p:spPr>
        <p:txBody>
          <a:bodyPr/>
          <a:lstStyle/>
          <a:p>
            <a:r>
              <a:rPr lang="en-US" b="1" dirty="0">
                <a:solidFill>
                  <a:schemeClr val="accent5">
                    <a:lumMod val="75000"/>
                  </a:schemeClr>
                </a:solidFill>
              </a:rPr>
              <a:t>Directive Principles of State </a:t>
            </a:r>
            <a:r>
              <a:rPr lang="en-US" b="1" dirty="0" smtClean="0">
                <a:solidFill>
                  <a:schemeClr val="accent5">
                    <a:lumMod val="75000"/>
                  </a:schemeClr>
                </a:solidFill>
              </a:rPr>
              <a:t>Policy</a:t>
            </a:r>
            <a:endParaRPr lang="en-US" dirty="0">
              <a:solidFill>
                <a:schemeClr val="accent5">
                  <a:lumMod val="75000"/>
                </a:schemeClr>
              </a:solidFill>
            </a:endParaRPr>
          </a:p>
        </p:txBody>
      </p:sp>
      <p:sp>
        <p:nvSpPr>
          <p:cNvPr id="3" name="Content Placeholder 2"/>
          <p:cNvSpPr>
            <a:spLocks noGrp="1"/>
          </p:cNvSpPr>
          <p:nvPr>
            <p:ph idx="1"/>
          </p:nvPr>
        </p:nvSpPr>
        <p:spPr>
          <a:xfrm>
            <a:off x="1813068" y="2334490"/>
            <a:ext cx="10018713" cy="3124201"/>
          </a:xfrm>
        </p:spPr>
        <p:txBody>
          <a:bodyPr>
            <a:noAutofit/>
          </a:bodyPr>
          <a:lstStyle/>
          <a:p>
            <a:r>
              <a:rPr lang="en-US" sz="900" dirty="0" smtClean="0"/>
              <a:t>The </a:t>
            </a:r>
            <a:r>
              <a:rPr lang="en-US" sz="900" dirty="0"/>
              <a:t>concept of Directive Principles of State Policy was derived from the Irish Constitution. The purpose of Directive Principles of State Policy is to create a ‘welfare </a:t>
            </a:r>
            <a:r>
              <a:rPr lang="en-US" sz="900" dirty="0" err="1"/>
              <a:t>state’.Directive</a:t>
            </a:r>
            <a:r>
              <a:rPr lang="en-US" sz="900" dirty="0"/>
              <a:t> Principles of State Policies are not enforceable in a court of law.</a:t>
            </a:r>
          </a:p>
          <a:p>
            <a:r>
              <a:rPr lang="en-US" sz="900" b="1" dirty="0"/>
              <a:t>List of Directive Principles of State Policy</a:t>
            </a:r>
            <a:endParaRPr lang="en-US" sz="900" dirty="0"/>
          </a:p>
          <a:p>
            <a:r>
              <a:rPr lang="en-US" sz="900" b="1" dirty="0"/>
              <a:t>Article 36 </a:t>
            </a:r>
            <a:r>
              <a:rPr lang="en-US" sz="900" dirty="0"/>
              <a:t>– Definition of the state</a:t>
            </a:r>
          </a:p>
          <a:p>
            <a:r>
              <a:rPr lang="en-US" sz="900" dirty="0"/>
              <a:t>Application of the principles contained in this Part The provisions contained in this Part shall not be enforceable by any court,- </a:t>
            </a:r>
            <a:r>
              <a:rPr lang="en-US" sz="900" b="1" dirty="0"/>
              <a:t>Article 37</a:t>
            </a:r>
            <a:r>
              <a:rPr lang="en-US" sz="900" dirty="0"/>
              <a:t>–</a:t>
            </a:r>
          </a:p>
          <a:p>
            <a:r>
              <a:rPr lang="en-US" sz="900" b="1" dirty="0"/>
              <a:t>Article 38</a:t>
            </a:r>
            <a:r>
              <a:rPr lang="en-US" sz="900" dirty="0"/>
              <a:t>– State to secure a social order for the promotion of welfare of the people</a:t>
            </a:r>
          </a:p>
          <a:p>
            <a:r>
              <a:rPr lang="en-US" sz="900" b="1" dirty="0"/>
              <a:t>Article 39</a:t>
            </a:r>
            <a:r>
              <a:rPr lang="en-US" sz="900" dirty="0"/>
              <a:t>– Certain principles of policy to be followed by the State</a:t>
            </a:r>
          </a:p>
          <a:p>
            <a:r>
              <a:rPr lang="en-US" sz="900" dirty="0"/>
              <a:t>The </a:t>
            </a:r>
            <a:r>
              <a:rPr lang="en-US" sz="900" dirty="0" err="1"/>
              <a:t>organisation</a:t>
            </a:r>
            <a:r>
              <a:rPr lang="en-US" sz="900" dirty="0"/>
              <a:t> of village panchayats -Article 40</a:t>
            </a:r>
          </a:p>
          <a:p>
            <a:r>
              <a:rPr lang="en-US" sz="900" dirty="0"/>
              <a:t>Article 41- Right to work, to education and to public assistance in certain cases</a:t>
            </a:r>
          </a:p>
          <a:p>
            <a:r>
              <a:rPr lang="en-US" sz="900" dirty="0"/>
              <a:t>Article 42 – Provision for just and humane conditions of work and maternity relief</a:t>
            </a:r>
          </a:p>
          <a:p>
            <a:r>
              <a:rPr lang="en-US" sz="900" dirty="0"/>
              <a:t>A living wage, </a:t>
            </a:r>
            <a:r>
              <a:rPr lang="en-US" sz="900" dirty="0" err="1"/>
              <a:t>etc</a:t>
            </a:r>
            <a:r>
              <a:rPr lang="en-US" sz="900" dirty="0"/>
              <a:t>, for workers – </a:t>
            </a:r>
            <a:r>
              <a:rPr lang="en-US" sz="900" b="1" dirty="0"/>
              <a:t>Article 43</a:t>
            </a:r>
            <a:endParaRPr lang="en-US" sz="900" dirty="0"/>
          </a:p>
          <a:p>
            <a:r>
              <a:rPr lang="en-US" sz="900" b="1" dirty="0"/>
              <a:t>Article 44</a:t>
            </a:r>
            <a:r>
              <a:rPr lang="en-US" sz="900" dirty="0"/>
              <a:t>– Uniform civil code</a:t>
            </a:r>
          </a:p>
          <a:p>
            <a:r>
              <a:rPr lang="en-US" sz="900" b="1" dirty="0"/>
              <a:t>Article 45</a:t>
            </a:r>
            <a:r>
              <a:rPr lang="en-US" sz="900" dirty="0"/>
              <a:t>– free and compulsory education for children</a:t>
            </a:r>
          </a:p>
          <a:p>
            <a:r>
              <a:rPr lang="en-US" sz="900" dirty="0"/>
              <a:t>Educational and economic interests of Scheduled Castes, Scheduled Tribes and other weaker sections – </a:t>
            </a:r>
            <a:r>
              <a:rPr lang="en-US" sz="900" b="1" dirty="0"/>
              <a:t>Article 46</a:t>
            </a:r>
            <a:endParaRPr lang="en-US" sz="900" dirty="0"/>
          </a:p>
          <a:p>
            <a:r>
              <a:rPr lang="en-US" sz="900" b="1" dirty="0"/>
              <a:t>Article 47</a:t>
            </a:r>
            <a:r>
              <a:rPr lang="en-US" sz="900" dirty="0"/>
              <a:t>– Duty of the State to raise the level of nutrition and the standard of living and to improve public health</a:t>
            </a:r>
          </a:p>
          <a:p>
            <a:r>
              <a:rPr lang="en-US" sz="900" b="1" dirty="0"/>
              <a:t>Article 48</a:t>
            </a:r>
            <a:r>
              <a:rPr lang="en-US" sz="900" dirty="0"/>
              <a:t>– </a:t>
            </a:r>
            <a:r>
              <a:rPr lang="en-US" sz="900" dirty="0" err="1"/>
              <a:t>Organisation</a:t>
            </a:r>
            <a:r>
              <a:rPr lang="en-US" sz="900" dirty="0"/>
              <a:t> of agriculture and animal husbandry</a:t>
            </a:r>
          </a:p>
          <a:p>
            <a:r>
              <a:rPr lang="en-US" sz="900" dirty="0"/>
              <a:t>Protection of monuments and places and objects of national importance – </a:t>
            </a:r>
            <a:r>
              <a:rPr lang="en-US" sz="900" b="1" dirty="0"/>
              <a:t>Article 49</a:t>
            </a:r>
            <a:endParaRPr lang="en-US" sz="900" dirty="0"/>
          </a:p>
          <a:p>
            <a:r>
              <a:rPr lang="en-US" sz="900" b="1" dirty="0"/>
              <a:t>Article 50</a:t>
            </a:r>
            <a:r>
              <a:rPr lang="en-US" sz="900" dirty="0"/>
              <a:t>– Separation of judiciary from executive</a:t>
            </a:r>
          </a:p>
          <a:p>
            <a:r>
              <a:rPr lang="en-US" sz="900" b="1" dirty="0"/>
              <a:t>Article 51</a:t>
            </a:r>
            <a:r>
              <a:rPr lang="en-US" sz="900" dirty="0"/>
              <a:t>-Promotion of international peace and security</a:t>
            </a:r>
          </a:p>
          <a:p>
            <a:r>
              <a:rPr lang="en-US" sz="900" b="1" dirty="0"/>
              <a:t>51A</a:t>
            </a:r>
            <a:r>
              <a:rPr lang="en-US" sz="900" dirty="0"/>
              <a:t>-Fundamental duties</a:t>
            </a:r>
          </a:p>
          <a:p>
            <a:endParaRPr lang="en-US" sz="900" dirty="0"/>
          </a:p>
        </p:txBody>
      </p:sp>
    </p:spTree>
    <p:extLst>
      <p:ext uri="{BB962C8B-B14F-4D97-AF65-F5344CB8AC3E}">
        <p14:creationId xmlns:p14="http://schemas.microsoft.com/office/powerpoint/2010/main" val="2305462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75000"/>
                  </a:schemeClr>
                </a:solidFill>
              </a:rPr>
              <a:t>Parliamentary System</a:t>
            </a:r>
            <a:r>
              <a:rPr lang="en-US" dirty="0">
                <a:solidFill>
                  <a:schemeClr val="accent5">
                    <a:lumMod val="75000"/>
                  </a:schemeClr>
                </a:solidFill>
              </a:rPr>
              <a:t/>
            </a:r>
            <a:br>
              <a:rPr lang="en-US" dirty="0">
                <a:solidFill>
                  <a:schemeClr val="accent5">
                    <a:lumMod val="75000"/>
                  </a:schemeClr>
                </a:solidFill>
              </a:rPr>
            </a:br>
            <a:endParaRPr lang="en-US" dirty="0">
              <a:solidFill>
                <a:schemeClr val="accent5">
                  <a:lumMod val="75000"/>
                </a:schemeClr>
              </a:solidFill>
            </a:endParaRPr>
          </a:p>
        </p:txBody>
      </p:sp>
      <p:sp>
        <p:nvSpPr>
          <p:cNvPr id="3" name="Content Placeholder 2"/>
          <p:cNvSpPr>
            <a:spLocks noGrp="1"/>
          </p:cNvSpPr>
          <p:nvPr>
            <p:ph idx="1"/>
          </p:nvPr>
        </p:nvSpPr>
        <p:spPr/>
        <p:txBody>
          <a:bodyPr/>
          <a:lstStyle/>
          <a:p>
            <a:r>
              <a:rPr lang="en-US" dirty="0" smtClean="0"/>
              <a:t>Democracy </a:t>
            </a:r>
            <a:r>
              <a:rPr lang="en-US" dirty="0"/>
              <a:t>can be of two types; President Democracy and Parliamentary democracy. India has a parliamentary system of government. Article 74 and Article 75 of the constitution of India relate to the parliamentary system at the </a:t>
            </a:r>
            <a:r>
              <a:rPr lang="en-US" dirty="0" err="1"/>
              <a:t>centre</a:t>
            </a:r>
            <a:r>
              <a:rPr lang="en-US" dirty="0"/>
              <a:t> . Indian Parliamentary system is bicameral in nature. It consists of the President and two Houses – </a:t>
            </a:r>
            <a:r>
              <a:rPr lang="en-US" dirty="0" err="1"/>
              <a:t>Lok</a:t>
            </a:r>
            <a:r>
              <a:rPr lang="en-US" dirty="0"/>
              <a:t> Sabha and </a:t>
            </a:r>
            <a:r>
              <a:rPr lang="en-US" dirty="0" err="1"/>
              <a:t>Rajya</a:t>
            </a:r>
            <a:r>
              <a:rPr lang="en-US" dirty="0"/>
              <a:t> Sabha. The Council of Ministers is responsible to the Parliament.</a:t>
            </a:r>
          </a:p>
          <a:p>
            <a:endParaRPr lang="en-US" dirty="0"/>
          </a:p>
        </p:txBody>
      </p:sp>
    </p:spTree>
    <p:extLst>
      <p:ext uri="{BB962C8B-B14F-4D97-AF65-F5344CB8AC3E}">
        <p14:creationId xmlns:p14="http://schemas.microsoft.com/office/powerpoint/2010/main" val="3032077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63</TotalTime>
  <Words>674</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Corbel</vt:lpstr>
      <vt:lpstr>Parallax</vt:lpstr>
      <vt:lpstr> </vt:lpstr>
      <vt:lpstr>Salient features of the Constitution of India </vt:lpstr>
      <vt:lpstr>Preamble of the Constitution</vt:lpstr>
      <vt:lpstr>Secularism</vt:lpstr>
      <vt:lpstr>Democracy</vt:lpstr>
      <vt:lpstr>Quasi-Federal</vt:lpstr>
      <vt:lpstr>Fundamental Rights</vt:lpstr>
      <vt:lpstr>Directive Principles of State Policy</vt:lpstr>
      <vt:lpstr>Parliamentary System </vt:lpstr>
      <vt:lpstr>Independence of Judiciary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Amol</dc:creator>
  <cp:lastModifiedBy>Amol</cp:lastModifiedBy>
  <cp:revision>7</cp:revision>
  <dcterms:created xsi:type="dcterms:W3CDTF">2021-12-03T08:25:38Z</dcterms:created>
  <dcterms:modified xsi:type="dcterms:W3CDTF">2021-12-03T10:56:38Z</dcterms:modified>
</cp:coreProperties>
</file>