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FD348F-9B3C-4280-ABE4-4F2049798570}" type="datetimeFigureOut">
              <a:rPr lang="en-IN" smtClean="0"/>
              <a:t>19-08-2023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EA63CEBB-3E1E-4122-A997-B916D66086E1}"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79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FD348F-9B3C-4280-ABE4-4F204979857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63CEBB-3E1E-4122-A997-B916D66086E1}"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08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FD348F-9B3C-4280-ABE4-4F204979857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63CEBB-3E1E-4122-A997-B916D66086E1}"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670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FD348F-9B3C-4280-ABE4-4F204979857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63CEBB-3E1E-4122-A997-B916D66086E1}"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330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FD348F-9B3C-4280-ABE4-4F204979857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63CEBB-3E1E-4122-A997-B916D66086E1}"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396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FD348F-9B3C-4280-ABE4-4F2049798570}"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63CEBB-3E1E-4122-A997-B916D66086E1}"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0045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FD348F-9B3C-4280-ABE4-4F2049798570}" type="datetimeFigureOut">
              <a:rPr lang="en-IN" smtClean="0"/>
              <a:t>19-08-2023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63CEBB-3E1E-4122-A997-B916D66086E1}"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611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FD348F-9B3C-4280-ABE4-4F2049798570}" type="datetimeFigureOut">
              <a:rPr lang="en-IN" smtClean="0"/>
              <a:t>19-08-2023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63CEBB-3E1E-4122-A997-B916D66086E1}"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154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D348F-9B3C-4280-ABE4-4F2049798570}" type="datetimeFigureOut">
              <a:rPr lang="en-IN" smtClean="0"/>
              <a:t>19-08-2023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A63CEBB-3E1E-4122-A997-B916D66086E1}" type="slidenum">
              <a:rPr lang="en-IN" smtClean="0"/>
              <a:t>‹#›</a:t>
            </a:fld>
            <a:endParaRPr lang="en-IN"/>
          </a:p>
        </p:txBody>
      </p:sp>
    </p:spTree>
    <p:extLst>
      <p:ext uri="{BB962C8B-B14F-4D97-AF65-F5344CB8AC3E}">
        <p14:creationId xmlns:p14="http://schemas.microsoft.com/office/powerpoint/2010/main" val="373334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FD348F-9B3C-4280-ABE4-4F2049798570}"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63CEBB-3E1E-4122-A997-B916D66086E1}"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388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0FD348F-9B3C-4280-ABE4-4F2049798570}" type="datetimeFigureOut">
              <a:rPr lang="en-IN" smtClean="0"/>
              <a:t>19-08-2023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EA63CEBB-3E1E-4122-A997-B916D66086E1}"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255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0FD348F-9B3C-4280-ABE4-4F2049798570}" type="datetimeFigureOut">
              <a:rPr lang="en-IN" smtClean="0"/>
              <a:t>19-08-2023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3CEBB-3E1E-4122-A997-B916D66086E1}"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3484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29520-911E-C9F0-AC3F-C8BA3A2873A3}"/>
              </a:ext>
            </a:extLst>
          </p:cNvPr>
          <p:cNvSpPr>
            <a:spLocks noGrp="1"/>
          </p:cNvSpPr>
          <p:nvPr>
            <p:ph type="ctrTitle"/>
          </p:nvPr>
        </p:nvSpPr>
        <p:spPr>
          <a:xfrm>
            <a:off x="684944" y="667436"/>
            <a:ext cx="9983056" cy="2401673"/>
          </a:xfrm>
        </p:spPr>
        <p:txBody>
          <a:bodyPr>
            <a:normAutofit fontScale="90000"/>
          </a:bodyPr>
          <a:lstStyle/>
          <a:p>
            <a:r>
              <a:rPr lang="en-US" b="1" i="0" dirty="0">
                <a:solidFill>
                  <a:srgbClr val="374151"/>
                </a:solidFill>
                <a:effectLst/>
                <a:latin typeface="Söhne"/>
              </a:rPr>
              <a:t>Introduction to Importance of Education</a:t>
            </a:r>
            <a:br>
              <a:rPr lang="en-US" b="1" i="0" dirty="0">
                <a:solidFill>
                  <a:srgbClr val="374151"/>
                </a:solidFill>
                <a:effectLst/>
                <a:latin typeface="Söhne"/>
              </a:rPr>
            </a:br>
            <a:endParaRPr lang="en-IN" b="1" dirty="0"/>
          </a:p>
        </p:txBody>
      </p:sp>
      <p:sp>
        <p:nvSpPr>
          <p:cNvPr id="3" name="Subtitle 2">
            <a:extLst>
              <a:ext uri="{FF2B5EF4-FFF2-40B4-BE49-F238E27FC236}">
                <a16:creationId xmlns:a16="http://schemas.microsoft.com/office/drawing/2014/main" id="{874E92A4-0AB8-540A-A365-BB6A23E5722A}"/>
              </a:ext>
            </a:extLst>
          </p:cNvPr>
          <p:cNvSpPr>
            <a:spLocks noGrp="1"/>
          </p:cNvSpPr>
          <p:nvPr>
            <p:ph type="subTitle" idx="1"/>
          </p:nvPr>
        </p:nvSpPr>
        <p:spPr/>
        <p:txBody>
          <a:bodyPr>
            <a:normAutofit fontScale="77500" lnSpcReduction="20000"/>
          </a:bodyPr>
          <a:lstStyle/>
          <a:p>
            <a:pPr algn="l"/>
            <a:r>
              <a:rPr lang="en-US" b="0" i="0" dirty="0">
                <a:solidFill>
                  <a:srgbClr val="374151"/>
                </a:solidFill>
                <a:effectLst/>
                <a:latin typeface="Söhne"/>
              </a:rPr>
              <a:t>Education is a fundamental right and an essential aspect of human development. It equips individuals with the knowledge, skills, and values needed to thrive in today's complex world. In this presentation, we will explore the six key points that highlight the importance of education.</a:t>
            </a:r>
          </a:p>
          <a:p>
            <a:endParaRPr lang="en-IN" dirty="0"/>
          </a:p>
        </p:txBody>
      </p:sp>
    </p:spTree>
    <p:extLst>
      <p:ext uri="{BB962C8B-B14F-4D97-AF65-F5344CB8AC3E}">
        <p14:creationId xmlns:p14="http://schemas.microsoft.com/office/powerpoint/2010/main" val="231678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4D390-ADB8-D483-C501-44E79A3ACB40}"/>
              </a:ext>
            </a:extLst>
          </p:cNvPr>
          <p:cNvSpPr>
            <a:spLocks noGrp="1"/>
          </p:cNvSpPr>
          <p:nvPr>
            <p:ph type="title"/>
          </p:nvPr>
        </p:nvSpPr>
        <p:spPr/>
        <p:txBody>
          <a:bodyPr/>
          <a:lstStyle/>
          <a:p>
            <a:r>
              <a:rPr lang="en-US" b="1" i="0" dirty="0">
                <a:solidFill>
                  <a:srgbClr val="374151"/>
                </a:solidFill>
                <a:effectLst/>
                <a:latin typeface="Söhne"/>
              </a:rPr>
              <a:t>Personal Development</a:t>
            </a:r>
            <a:endParaRPr lang="en-IN" b="1" dirty="0"/>
          </a:p>
        </p:txBody>
      </p:sp>
      <p:sp>
        <p:nvSpPr>
          <p:cNvPr id="3" name="Content Placeholder 2">
            <a:extLst>
              <a:ext uri="{FF2B5EF4-FFF2-40B4-BE49-F238E27FC236}">
                <a16:creationId xmlns:a16="http://schemas.microsoft.com/office/drawing/2014/main" id="{B436F2AF-9BEF-F4E5-D90A-D3A4EB113296}"/>
              </a:ext>
            </a:extLst>
          </p:cNvPr>
          <p:cNvSpPr>
            <a:spLocks noGrp="1"/>
          </p:cNvSpPr>
          <p:nvPr>
            <p:ph idx="1"/>
          </p:nvPr>
        </p:nvSpPr>
        <p:spPr/>
        <p:txBody>
          <a:bodyPr/>
          <a:lstStyle/>
          <a:p>
            <a:pPr algn="l"/>
            <a:r>
              <a:rPr lang="en-US" b="0" i="0" dirty="0">
                <a:solidFill>
                  <a:srgbClr val="374151"/>
                </a:solidFill>
                <a:effectLst/>
                <a:latin typeface="Söhne"/>
              </a:rPr>
              <a:t>Education plays a pivotal role in shaping an individual's personal development. It fosters critical thinking, creativity, and problem-solving skills, enabling individuals to make informed decisions in various aspects of life. A well-rounded education enhances self-confidence and empowers individuals to contribute positively to society.</a:t>
            </a:r>
          </a:p>
          <a:p>
            <a:endParaRPr lang="en-IN" dirty="0"/>
          </a:p>
        </p:txBody>
      </p:sp>
    </p:spTree>
    <p:extLst>
      <p:ext uri="{BB962C8B-B14F-4D97-AF65-F5344CB8AC3E}">
        <p14:creationId xmlns:p14="http://schemas.microsoft.com/office/powerpoint/2010/main" val="176772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030E5-D462-4755-150A-E9FB21FED4FF}"/>
              </a:ext>
            </a:extLst>
          </p:cNvPr>
          <p:cNvSpPr>
            <a:spLocks noGrp="1"/>
          </p:cNvSpPr>
          <p:nvPr>
            <p:ph type="title"/>
          </p:nvPr>
        </p:nvSpPr>
        <p:spPr/>
        <p:txBody>
          <a:bodyPr/>
          <a:lstStyle/>
          <a:p>
            <a:r>
              <a:rPr lang="en-US" b="1" i="0" dirty="0">
                <a:solidFill>
                  <a:srgbClr val="374151"/>
                </a:solidFill>
                <a:effectLst/>
                <a:latin typeface="Söhne"/>
              </a:rPr>
              <a:t>Economic Growth</a:t>
            </a:r>
            <a:br>
              <a:rPr lang="en-US" b="1" i="0" dirty="0">
                <a:solidFill>
                  <a:srgbClr val="374151"/>
                </a:solidFill>
                <a:effectLst/>
                <a:latin typeface="Söhne"/>
              </a:rPr>
            </a:br>
            <a:endParaRPr lang="en-IN" b="1" dirty="0"/>
          </a:p>
        </p:txBody>
      </p:sp>
      <p:sp>
        <p:nvSpPr>
          <p:cNvPr id="3" name="Content Placeholder 2">
            <a:extLst>
              <a:ext uri="{FF2B5EF4-FFF2-40B4-BE49-F238E27FC236}">
                <a16:creationId xmlns:a16="http://schemas.microsoft.com/office/drawing/2014/main" id="{25FEAFF8-33D9-A0D1-A351-BE3BB0EC370C}"/>
              </a:ext>
            </a:extLst>
          </p:cNvPr>
          <p:cNvSpPr>
            <a:spLocks noGrp="1"/>
          </p:cNvSpPr>
          <p:nvPr>
            <p:ph idx="1"/>
          </p:nvPr>
        </p:nvSpPr>
        <p:spPr/>
        <p:txBody>
          <a:bodyPr/>
          <a:lstStyle/>
          <a:p>
            <a:pPr algn="l"/>
            <a:r>
              <a:rPr lang="en-US" b="0" i="0" dirty="0">
                <a:solidFill>
                  <a:srgbClr val="374151"/>
                </a:solidFill>
                <a:effectLst/>
                <a:latin typeface="Söhne"/>
              </a:rPr>
              <a:t>A well-educated workforce is essential for economic growth and prosperity. Education equips individuals with skills that are required by industries, making them more employable and contributing to a thriving economy. Countries with a strong emphasis on education tend to have higher productivity levels and greater innovation.</a:t>
            </a:r>
          </a:p>
          <a:p>
            <a:endParaRPr lang="en-IN" dirty="0"/>
          </a:p>
        </p:txBody>
      </p:sp>
    </p:spTree>
    <p:extLst>
      <p:ext uri="{BB962C8B-B14F-4D97-AF65-F5344CB8AC3E}">
        <p14:creationId xmlns:p14="http://schemas.microsoft.com/office/powerpoint/2010/main" val="389842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D3171-0B34-D864-B240-759AD547C3D3}"/>
              </a:ext>
            </a:extLst>
          </p:cNvPr>
          <p:cNvSpPr>
            <a:spLocks noGrp="1"/>
          </p:cNvSpPr>
          <p:nvPr>
            <p:ph type="title"/>
          </p:nvPr>
        </p:nvSpPr>
        <p:spPr>
          <a:xfrm>
            <a:off x="930667" y="681037"/>
            <a:ext cx="10515600" cy="1325563"/>
          </a:xfrm>
        </p:spPr>
        <p:txBody>
          <a:bodyPr/>
          <a:lstStyle/>
          <a:p>
            <a:r>
              <a:rPr lang="en-US" b="1" i="0" dirty="0">
                <a:solidFill>
                  <a:srgbClr val="374151"/>
                </a:solidFill>
                <a:effectLst/>
                <a:latin typeface="Söhne"/>
              </a:rPr>
              <a:t>Social Equality</a:t>
            </a:r>
            <a:br>
              <a:rPr lang="en-US" b="1" i="0" dirty="0">
                <a:solidFill>
                  <a:srgbClr val="374151"/>
                </a:solidFill>
                <a:effectLst/>
                <a:latin typeface="Söhne"/>
              </a:rPr>
            </a:br>
            <a:endParaRPr lang="en-IN" b="1" dirty="0"/>
          </a:p>
        </p:txBody>
      </p:sp>
      <p:sp>
        <p:nvSpPr>
          <p:cNvPr id="3" name="Content Placeholder 2">
            <a:extLst>
              <a:ext uri="{FF2B5EF4-FFF2-40B4-BE49-F238E27FC236}">
                <a16:creationId xmlns:a16="http://schemas.microsoft.com/office/drawing/2014/main" id="{D908420E-7472-5A9C-C4D0-4719EB60717D}"/>
              </a:ext>
            </a:extLst>
          </p:cNvPr>
          <p:cNvSpPr>
            <a:spLocks noGrp="1"/>
          </p:cNvSpPr>
          <p:nvPr>
            <p:ph idx="1"/>
          </p:nvPr>
        </p:nvSpPr>
        <p:spPr/>
        <p:txBody>
          <a:bodyPr/>
          <a:lstStyle/>
          <a:p>
            <a:pPr algn="l"/>
            <a:r>
              <a:rPr lang="en-US" b="0" i="0" dirty="0">
                <a:solidFill>
                  <a:srgbClr val="374151"/>
                </a:solidFill>
                <a:effectLst/>
                <a:latin typeface="Söhne"/>
              </a:rPr>
              <a:t>Education is a powerful tool to promote social equality and reduce disparities. It provides opportunities for individuals from diverse backgrounds to access quality education and overcome socioeconomic barriers. Educated citizens are more likely to participate in civic activities and contribute to the overall development of their communities.</a:t>
            </a:r>
          </a:p>
          <a:p>
            <a:endParaRPr lang="en-IN" dirty="0"/>
          </a:p>
        </p:txBody>
      </p:sp>
    </p:spTree>
    <p:extLst>
      <p:ext uri="{BB962C8B-B14F-4D97-AF65-F5344CB8AC3E}">
        <p14:creationId xmlns:p14="http://schemas.microsoft.com/office/powerpoint/2010/main" val="266886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11DB0-1F77-9931-06B1-5533532A3742}"/>
              </a:ext>
            </a:extLst>
          </p:cNvPr>
          <p:cNvSpPr>
            <a:spLocks noGrp="1"/>
          </p:cNvSpPr>
          <p:nvPr>
            <p:ph type="title"/>
          </p:nvPr>
        </p:nvSpPr>
        <p:spPr/>
        <p:txBody>
          <a:bodyPr/>
          <a:lstStyle/>
          <a:p>
            <a:r>
              <a:rPr lang="en-US" b="1" i="0" dirty="0">
                <a:solidFill>
                  <a:srgbClr val="374151"/>
                </a:solidFill>
                <a:effectLst/>
                <a:latin typeface="Söhne"/>
              </a:rPr>
              <a:t>Health and Well-being</a:t>
            </a:r>
            <a:endParaRPr lang="en-IN" b="1" dirty="0"/>
          </a:p>
        </p:txBody>
      </p:sp>
      <p:sp>
        <p:nvSpPr>
          <p:cNvPr id="3" name="Content Placeholder 2">
            <a:extLst>
              <a:ext uri="{FF2B5EF4-FFF2-40B4-BE49-F238E27FC236}">
                <a16:creationId xmlns:a16="http://schemas.microsoft.com/office/drawing/2014/main" id="{02FE6262-DB09-9AC9-FB5D-695D1A272062}"/>
              </a:ext>
            </a:extLst>
          </p:cNvPr>
          <p:cNvSpPr>
            <a:spLocks noGrp="1"/>
          </p:cNvSpPr>
          <p:nvPr>
            <p:ph idx="1"/>
          </p:nvPr>
        </p:nvSpPr>
        <p:spPr/>
        <p:txBody>
          <a:bodyPr/>
          <a:lstStyle/>
          <a:p>
            <a:pPr algn="l"/>
            <a:r>
              <a:rPr lang="en-US" b="0" i="0" dirty="0">
                <a:solidFill>
                  <a:srgbClr val="374151"/>
                </a:solidFill>
                <a:effectLst/>
                <a:latin typeface="Söhne"/>
              </a:rPr>
              <a:t>Education has a direct impact on health and well-being. Educated individuals are more likely to make healthier lifestyle choices, understand the importance of hygiene, and access proper healthcare facilities. Education empowers people to make informed decisions about their health, leading to improved overall well-being.</a:t>
            </a:r>
          </a:p>
          <a:p>
            <a:endParaRPr lang="en-IN" dirty="0"/>
          </a:p>
        </p:txBody>
      </p:sp>
    </p:spTree>
    <p:extLst>
      <p:ext uri="{BB962C8B-B14F-4D97-AF65-F5344CB8AC3E}">
        <p14:creationId xmlns:p14="http://schemas.microsoft.com/office/powerpoint/2010/main" val="375366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4986C-05B6-B3B2-D247-B526C1F26DBB}"/>
              </a:ext>
            </a:extLst>
          </p:cNvPr>
          <p:cNvSpPr>
            <a:spLocks noGrp="1"/>
          </p:cNvSpPr>
          <p:nvPr>
            <p:ph type="title"/>
          </p:nvPr>
        </p:nvSpPr>
        <p:spPr>
          <a:xfrm>
            <a:off x="441789" y="681037"/>
            <a:ext cx="10912011" cy="1325563"/>
          </a:xfrm>
        </p:spPr>
        <p:txBody>
          <a:bodyPr/>
          <a:lstStyle/>
          <a:p>
            <a:r>
              <a:rPr lang="en-US" b="1" i="0" dirty="0">
                <a:solidFill>
                  <a:srgbClr val="374151"/>
                </a:solidFill>
                <a:effectLst/>
                <a:latin typeface="Söhne"/>
              </a:rPr>
              <a:t>Empowerment of Women</a:t>
            </a:r>
            <a:br>
              <a:rPr lang="en-US" b="1" i="0" dirty="0">
                <a:solidFill>
                  <a:srgbClr val="374151"/>
                </a:solidFill>
                <a:effectLst/>
                <a:latin typeface="Söhne"/>
              </a:rPr>
            </a:br>
            <a:endParaRPr lang="en-IN" b="1" dirty="0"/>
          </a:p>
        </p:txBody>
      </p:sp>
      <p:sp>
        <p:nvSpPr>
          <p:cNvPr id="3" name="Content Placeholder 2">
            <a:extLst>
              <a:ext uri="{FF2B5EF4-FFF2-40B4-BE49-F238E27FC236}">
                <a16:creationId xmlns:a16="http://schemas.microsoft.com/office/drawing/2014/main" id="{AF7AA6CB-C01A-507B-46D7-16083A156D95}"/>
              </a:ext>
            </a:extLst>
          </p:cNvPr>
          <p:cNvSpPr>
            <a:spLocks noGrp="1"/>
          </p:cNvSpPr>
          <p:nvPr>
            <p:ph idx="1"/>
          </p:nvPr>
        </p:nvSpPr>
        <p:spPr/>
        <p:txBody>
          <a:bodyPr/>
          <a:lstStyle/>
          <a:p>
            <a:pPr algn="l"/>
            <a:r>
              <a:rPr lang="en-US" b="0" i="0" dirty="0">
                <a:solidFill>
                  <a:srgbClr val="374151"/>
                </a:solidFill>
                <a:effectLst/>
                <a:latin typeface="Söhne"/>
              </a:rPr>
              <a:t>Education plays a crucial role in the empowerment of women. It enables them to break free from traditional gender roles, participate in the workforce, and contribute to household income. Educated women tend to have fewer children, make better health choices, and promote education within their families, thereby breaking the cycle of poverty.</a:t>
            </a:r>
          </a:p>
          <a:p>
            <a:endParaRPr lang="en-IN" dirty="0"/>
          </a:p>
        </p:txBody>
      </p:sp>
    </p:spTree>
    <p:extLst>
      <p:ext uri="{BB962C8B-B14F-4D97-AF65-F5344CB8AC3E}">
        <p14:creationId xmlns:p14="http://schemas.microsoft.com/office/powerpoint/2010/main" val="258306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C9F50-D896-73E0-8A8A-A8F1E53D1DB3}"/>
              </a:ext>
            </a:extLst>
          </p:cNvPr>
          <p:cNvSpPr>
            <a:spLocks noGrp="1"/>
          </p:cNvSpPr>
          <p:nvPr>
            <p:ph type="title"/>
          </p:nvPr>
        </p:nvSpPr>
        <p:spPr/>
        <p:txBody>
          <a:bodyPr/>
          <a:lstStyle/>
          <a:p>
            <a:r>
              <a:rPr lang="en-US" b="1" i="0" dirty="0">
                <a:solidFill>
                  <a:srgbClr val="374151"/>
                </a:solidFill>
                <a:effectLst/>
                <a:latin typeface="Söhne"/>
              </a:rPr>
              <a:t>Global Awareness and Tolerance</a:t>
            </a:r>
            <a:endParaRPr lang="en-IN" b="1" dirty="0"/>
          </a:p>
        </p:txBody>
      </p:sp>
      <p:sp>
        <p:nvSpPr>
          <p:cNvPr id="3" name="Content Placeholder 2">
            <a:extLst>
              <a:ext uri="{FF2B5EF4-FFF2-40B4-BE49-F238E27FC236}">
                <a16:creationId xmlns:a16="http://schemas.microsoft.com/office/drawing/2014/main" id="{893333C1-1DF4-3F89-8A55-1A3F55DD9E96}"/>
              </a:ext>
            </a:extLst>
          </p:cNvPr>
          <p:cNvSpPr>
            <a:spLocks noGrp="1"/>
          </p:cNvSpPr>
          <p:nvPr>
            <p:ph idx="1"/>
          </p:nvPr>
        </p:nvSpPr>
        <p:spPr/>
        <p:txBody>
          <a:bodyPr/>
          <a:lstStyle/>
          <a:p>
            <a:pPr algn="l"/>
            <a:r>
              <a:rPr lang="en-US" b="0" i="0" dirty="0">
                <a:solidFill>
                  <a:srgbClr val="374151"/>
                </a:solidFill>
                <a:effectLst/>
                <a:latin typeface="Söhne"/>
              </a:rPr>
              <a:t>Education promotes global awareness and fosters tolerance among individuals. Exposure to diverse perspectives, cultures, and ideas through education helps people develop a broader outlook on life. It encourages empathy, understanding, and cooperation among individuals from different backgrounds, contributing to a more peaceful world.</a:t>
            </a:r>
          </a:p>
          <a:p>
            <a:endParaRPr lang="en-IN" dirty="0"/>
          </a:p>
        </p:txBody>
      </p:sp>
    </p:spTree>
    <p:extLst>
      <p:ext uri="{BB962C8B-B14F-4D97-AF65-F5344CB8AC3E}">
        <p14:creationId xmlns:p14="http://schemas.microsoft.com/office/powerpoint/2010/main" val="136334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B0210-979F-5FDB-EEF9-9645BD23D30B}"/>
              </a:ext>
            </a:extLst>
          </p:cNvPr>
          <p:cNvSpPr>
            <a:spLocks noGrp="1"/>
          </p:cNvSpPr>
          <p:nvPr>
            <p:ph type="title"/>
          </p:nvPr>
        </p:nvSpPr>
        <p:spPr/>
        <p:txBody>
          <a:bodyPr/>
          <a:lstStyle/>
          <a:p>
            <a:r>
              <a:rPr lang="en-US" b="1" i="0" dirty="0">
                <a:solidFill>
                  <a:srgbClr val="374151"/>
                </a:solidFill>
                <a:effectLst/>
                <a:latin typeface="Söhne"/>
              </a:rPr>
              <a:t>Conclusion</a:t>
            </a:r>
            <a:endParaRPr lang="en-IN" b="1" dirty="0"/>
          </a:p>
        </p:txBody>
      </p:sp>
      <p:sp>
        <p:nvSpPr>
          <p:cNvPr id="3" name="Content Placeholder 2">
            <a:extLst>
              <a:ext uri="{FF2B5EF4-FFF2-40B4-BE49-F238E27FC236}">
                <a16:creationId xmlns:a16="http://schemas.microsoft.com/office/drawing/2014/main" id="{0372180B-3794-1032-10F1-C64C900BF04A}"/>
              </a:ext>
            </a:extLst>
          </p:cNvPr>
          <p:cNvSpPr>
            <a:spLocks noGrp="1"/>
          </p:cNvSpPr>
          <p:nvPr>
            <p:ph idx="1"/>
          </p:nvPr>
        </p:nvSpPr>
        <p:spPr/>
        <p:txBody>
          <a:bodyPr/>
          <a:lstStyle/>
          <a:p>
            <a:pPr algn="l"/>
            <a:r>
              <a:rPr lang="en-US" b="0" i="0" dirty="0">
                <a:solidFill>
                  <a:srgbClr val="374151"/>
                </a:solidFill>
                <a:effectLst/>
                <a:latin typeface="Söhne"/>
              </a:rPr>
              <a:t>In conclusion, education is the cornerstone of personal, societal, and economic development. It empowers individuals, fosters economic growth, reduces inequalities, enhances health, empowers women, and promotes global understanding. Investing in education not only benefits individuals but also contributes to the betterment of society as a whole.</a:t>
            </a:r>
          </a:p>
          <a:p>
            <a:endParaRPr lang="en-IN" dirty="0"/>
          </a:p>
        </p:txBody>
      </p:sp>
    </p:spTree>
    <p:extLst>
      <p:ext uri="{BB962C8B-B14F-4D97-AF65-F5344CB8AC3E}">
        <p14:creationId xmlns:p14="http://schemas.microsoft.com/office/powerpoint/2010/main" val="37794186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TotalTime>
  <Words>443</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Söhne</vt:lpstr>
      <vt:lpstr>Gallery</vt:lpstr>
      <vt:lpstr>Introduction to Importance of Education </vt:lpstr>
      <vt:lpstr>Personal Development</vt:lpstr>
      <vt:lpstr>Economic Growth </vt:lpstr>
      <vt:lpstr>Social Equality </vt:lpstr>
      <vt:lpstr>Health and Well-being</vt:lpstr>
      <vt:lpstr>Empowerment of Women </vt:lpstr>
      <vt:lpstr>Global Awareness and Tolerance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Importance of Education </dc:title>
  <dc:creator>Avi chandugade</dc:creator>
  <cp:lastModifiedBy>Avi chandugade</cp:lastModifiedBy>
  <cp:revision>1</cp:revision>
  <dcterms:created xsi:type="dcterms:W3CDTF">2023-08-19T16:12:42Z</dcterms:created>
  <dcterms:modified xsi:type="dcterms:W3CDTF">2023-08-19T16:22:05Z</dcterms:modified>
</cp:coreProperties>
</file>