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9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8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70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30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96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04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11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54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34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88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55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348F-9B3C-4280-ABE4-4F2049798570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63CEBB-3E1E-4122-A997-B916D66086E1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3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29520-911E-C9F0-AC3F-C8BA3A287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70" y="441405"/>
            <a:ext cx="9983056" cy="2401673"/>
          </a:xfrm>
        </p:spPr>
        <p:txBody>
          <a:bodyPr>
            <a:normAutofit/>
          </a:bodyPr>
          <a:lstStyle/>
          <a:p>
            <a:pPr algn="ctr"/>
            <a:r>
              <a:rPr lang="en-US" sz="6000" b="1" i="0" dirty="0" err="1">
                <a:effectLst/>
                <a:latin typeface="Söhne"/>
              </a:rPr>
              <a:t>PPt</a:t>
            </a:r>
            <a:r>
              <a:rPr lang="en-US" sz="6000" b="1" i="0" dirty="0">
                <a:effectLst/>
                <a:latin typeface="Söhne"/>
              </a:rPr>
              <a:t> on </a:t>
            </a:r>
            <a:r>
              <a:rPr lang="en-IN" sz="6000" b="1" i="0" dirty="0">
                <a:effectLst/>
                <a:latin typeface="Söhne"/>
              </a:rPr>
              <a:t>Workmen's Compensation Act, 1923</a:t>
            </a:r>
            <a:endParaRPr lang="en-US" sz="6000" b="1" i="0" dirty="0">
              <a:effectLst/>
              <a:latin typeface="Söhn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E92A4-0AB8-540A-A365-BB6A23E57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53" y="3335253"/>
            <a:ext cx="8637072" cy="977621"/>
          </a:xfrm>
        </p:spPr>
        <p:txBody>
          <a:bodyPr>
            <a:noAutofit/>
          </a:bodyPr>
          <a:lstStyle/>
          <a:p>
            <a:pPr algn="l"/>
            <a:r>
              <a:rPr lang="en-US" sz="2000" b="1" i="0" dirty="0">
                <a:effectLst/>
                <a:latin typeface="Söhne"/>
              </a:rPr>
              <a:t>Introduction</a:t>
            </a:r>
            <a:endParaRPr lang="en-US" sz="2000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Söhne"/>
              </a:rPr>
              <a:t>The Workmen's Compensation Act, 1923, is a significant legislation aimed at providing compensation to workers for injuries or accidents arising out of and in the course of employment.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Söhne"/>
              </a:rPr>
              <a:t>It ensures financial security and medical assistance to employees in case of work-related injuries.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31678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F2AF-9BEF-F4E5-D90A-D3A4EB113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292" y="544531"/>
            <a:ext cx="10078809" cy="3771109"/>
          </a:xfrm>
        </p:spPr>
        <p:txBody>
          <a:bodyPr>
            <a:noAutofit/>
          </a:bodyPr>
          <a:lstStyle/>
          <a:p>
            <a:pPr algn="l"/>
            <a:r>
              <a:rPr lang="en-US" b="1" i="0" dirty="0">
                <a:effectLst/>
                <a:latin typeface="Söhne"/>
              </a:rPr>
              <a:t>Purpose of the Act</a:t>
            </a:r>
            <a:endParaRPr lang="en-US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The Act's primary purpose is to safeguard the interests of workers and their dependents in case of injuries or fatalities at the workplace.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It promotes a sense of responsibility on the part of employers to ensure a safe working environment.</a:t>
            </a:r>
          </a:p>
          <a:p>
            <a:endParaRPr lang="en-IN" dirty="0"/>
          </a:p>
          <a:p>
            <a:pPr algn="l"/>
            <a:r>
              <a:rPr lang="en-US" sz="1800" b="1" i="0" dirty="0">
                <a:effectLst/>
                <a:latin typeface="Söhne"/>
              </a:rPr>
              <a:t>Scope of the Act</a:t>
            </a:r>
            <a:endParaRPr lang="en-US" sz="1800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Söhne"/>
              </a:rPr>
              <a:t>The Act covers employees engaged in hazardous occupations, factories, mines, construction sites, and other such industries.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Söhne"/>
              </a:rPr>
              <a:t>It includes both physical injuries and occupational diseases arising from employment.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772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8EDA-0946-11BA-D2C3-6D164B6D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Key Features</a:t>
            </a:r>
            <a:br>
              <a:rPr lang="en-US" b="0" i="0" dirty="0">
                <a:effectLst/>
                <a:latin typeface="Söhne"/>
              </a:rPr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D18A2-1A89-1D68-3333-3BEFBB01D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effectLst/>
                <a:latin typeface="Söhne"/>
              </a:rPr>
              <a:t>Compensation:</a:t>
            </a:r>
            <a:r>
              <a:rPr lang="en-US" b="0" i="0" dirty="0">
                <a:effectLst/>
                <a:latin typeface="Söhne"/>
              </a:rPr>
              <a:t> The Act mandates that an employer must provide compensation to an injured worker or their dependents in case of death.</a:t>
            </a:r>
          </a:p>
          <a:p>
            <a:pPr algn="l">
              <a:buFont typeface="+mj-lt"/>
              <a:buAutoNum type="arabicPeriod"/>
            </a:pPr>
            <a:r>
              <a:rPr lang="en-US" b="1" i="0">
                <a:effectLst/>
                <a:latin typeface="Söhne"/>
              </a:rPr>
              <a:t>Medical </a:t>
            </a:r>
            <a:r>
              <a:rPr lang="en-US" b="1" i="0" dirty="0">
                <a:effectLst/>
                <a:latin typeface="Söhne"/>
              </a:rPr>
              <a:t>Expenses:</a:t>
            </a:r>
            <a:r>
              <a:rPr lang="en-US" b="0" i="0" dirty="0">
                <a:effectLst/>
                <a:latin typeface="Söhne"/>
              </a:rPr>
              <a:t> The Act also covers medical expenses for treating work-related injuries or illnesses.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effectLst/>
                <a:latin typeface="Söhne"/>
              </a:rPr>
              <a:t>Minimum Compensation:</a:t>
            </a:r>
            <a:r>
              <a:rPr lang="en-US" b="0" i="0" dirty="0">
                <a:effectLst/>
                <a:latin typeface="Söhne"/>
              </a:rPr>
              <a:t> The Act sets a minimum limit for compensation, ensuring a basic safety net for workers.</a:t>
            </a:r>
          </a:p>
        </p:txBody>
      </p:sp>
    </p:spTree>
    <p:extLst>
      <p:ext uri="{BB962C8B-B14F-4D97-AF65-F5344CB8AC3E}">
        <p14:creationId xmlns:p14="http://schemas.microsoft.com/office/powerpoint/2010/main" val="271686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73AD9B8-5170-06CF-30C0-B45DCCCD32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9466" y="292053"/>
            <a:ext cx="10376898" cy="5949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2400" b="1" i="0" dirty="0">
                <a:effectLst/>
                <a:latin typeface="Söhne"/>
              </a:rPr>
              <a:t>Eligibility Criteria</a:t>
            </a:r>
            <a:endParaRPr lang="en-US" sz="2400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To be eligible for compensation, the injury or death must have occurred during the course of employment.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The worker's relationship with the employer must be that of a "workman," as defined under the Act.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effectLst/>
              <a:latin typeface="Söhne"/>
            </a:endParaRPr>
          </a:p>
          <a:p>
            <a:pPr algn="l"/>
            <a:r>
              <a:rPr lang="en-US" sz="2400" b="1" i="0" dirty="0">
                <a:effectLst/>
                <a:latin typeface="Söhne"/>
              </a:rPr>
              <a:t>Slide 6: Calculation of Compensation</a:t>
            </a:r>
            <a:endParaRPr lang="en-US" sz="2400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Compensation is calculated based on the nature of the injury and the employee's monthly wages.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For total disability, it is a certain percentage of the monthly wages.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In case of death, compensation includes a lump sum amount and may cover funeral expenses.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8BBA-A93E-19F6-8C0E-E19F95EE7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8" y="741736"/>
            <a:ext cx="9603275" cy="3450613"/>
          </a:xfrm>
        </p:spPr>
        <p:txBody>
          <a:bodyPr>
            <a:noAutofit/>
          </a:bodyPr>
          <a:lstStyle/>
          <a:p>
            <a:pPr algn="l"/>
            <a:r>
              <a:rPr lang="en-US" sz="2400" b="1" i="0" dirty="0">
                <a:effectLst/>
                <a:latin typeface="Söhne"/>
              </a:rPr>
              <a:t>Reporting and Documentation</a:t>
            </a:r>
            <a:endParaRPr lang="en-US" sz="2400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Employers are required to maintain records of accidents and report them to the relevant authorities.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Timely reporting ensures the injured worker's access to compensation and medical benefits.</a:t>
            </a:r>
          </a:p>
          <a:p>
            <a:pPr algn="l"/>
            <a:r>
              <a:rPr lang="en-US" sz="2400" b="1" i="0" dirty="0">
                <a:effectLst/>
                <a:latin typeface="Söhne"/>
              </a:rPr>
              <a:t>Benefits to Employers</a:t>
            </a:r>
            <a:endParaRPr lang="en-US" sz="2400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While the Act places liability on employers, it also benefits them by instilling a safer work culture.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Söhne"/>
              </a:rPr>
              <a:t>By ensuring employees' welfare, employers can build a positive reputation and enhance employee morale.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26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76B1-7C1A-14BA-A364-6AB823CA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Conclusion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9E3AD-96F8-A4C0-BE7E-814FAE0EA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The Workmen's Compensation Act, 1923, serves as a crucial legal framework to protect the rights and well-being of workers.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As workplaces evolve, the Act's relevance remains, promoting a safer and more equitable work environment.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176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C8F3-2E2E-CE6C-12F0-425389CA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F335-DD8F-441D-5381-E3DEA4ED1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Thank You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56016870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</TotalTime>
  <Words>407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Söhne</vt:lpstr>
      <vt:lpstr>Gallery</vt:lpstr>
      <vt:lpstr>PPt on Workmen's Compensation Act, 1923</vt:lpstr>
      <vt:lpstr>PowerPoint Presentation</vt:lpstr>
      <vt:lpstr>Key Features 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Importance of Education</dc:title>
  <dc:creator>Avi chandugade</dc:creator>
  <cp:lastModifiedBy>Avi chandugade</cp:lastModifiedBy>
  <cp:revision>7</cp:revision>
  <dcterms:created xsi:type="dcterms:W3CDTF">2023-08-19T16:12:42Z</dcterms:created>
  <dcterms:modified xsi:type="dcterms:W3CDTF">2023-08-22T20:09:21Z</dcterms:modified>
</cp:coreProperties>
</file>